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0"/>
  </p:notesMasterIdLst>
  <p:sldIdLst>
    <p:sldId id="384" r:id="rId2"/>
    <p:sldId id="395" r:id="rId3"/>
    <p:sldId id="479" r:id="rId4"/>
    <p:sldId id="480" r:id="rId5"/>
    <p:sldId id="481" r:id="rId6"/>
    <p:sldId id="371" r:id="rId7"/>
    <p:sldId id="328" r:id="rId8"/>
    <p:sldId id="331" r:id="rId9"/>
    <p:sldId id="442" r:id="rId10"/>
    <p:sldId id="425" r:id="rId11"/>
    <p:sldId id="396" r:id="rId12"/>
    <p:sldId id="388" r:id="rId13"/>
    <p:sldId id="390" r:id="rId14"/>
    <p:sldId id="389" r:id="rId15"/>
    <p:sldId id="391" r:id="rId16"/>
    <p:sldId id="422" r:id="rId17"/>
    <p:sldId id="521" r:id="rId18"/>
    <p:sldId id="392" r:id="rId19"/>
    <p:sldId id="364" r:id="rId20"/>
    <p:sldId id="419" r:id="rId21"/>
    <p:sldId id="417" r:id="rId22"/>
    <p:sldId id="515" r:id="rId23"/>
    <p:sldId id="353" r:id="rId24"/>
    <p:sldId id="415" r:id="rId25"/>
    <p:sldId id="523" r:id="rId26"/>
    <p:sldId id="524" r:id="rId27"/>
    <p:sldId id="488" r:id="rId28"/>
    <p:sldId id="285" r:id="rId29"/>
    <p:sldId id="288" r:id="rId30"/>
    <p:sldId id="290" r:id="rId31"/>
    <p:sldId id="291" r:id="rId32"/>
    <p:sldId id="292" r:id="rId33"/>
    <p:sldId id="525" r:id="rId34"/>
    <p:sldId id="530" r:id="rId35"/>
    <p:sldId id="526" r:id="rId36"/>
    <p:sldId id="527" r:id="rId37"/>
    <p:sldId id="528" r:id="rId38"/>
    <p:sldId id="529" r:id="rId39"/>
  </p:sldIdLst>
  <p:sldSz cx="8785225" cy="5145088"/>
  <p:notesSz cx="6858000" cy="9144000"/>
  <p:defaultTextStyle>
    <a:defPPr>
      <a:defRPr lang="pl-PL"/>
    </a:defPPr>
    <a:lvl1pPr marL="0" algn="l" defTabSz="79571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397859" algn="l" defTabSz="79571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795715" algn="l" defTabSz="79571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193576" algn="l" defTabSz="79571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591429" algn="l" defTabSz="79571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1989287" algn="l" defTabSz="79571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387146" algn="l" defTabSz="79571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785000" algn="l" defTabSz="79571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182858" algn="l" defTabSz="79571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1621">
          <p15:clr>
            <a:srgbClr val="A4A3A4"/>
          </p15:clr>
        </p15:guide>
        <p15:guide id="2" pos="276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3CC33"/>
    <a:srgbClr val="B1B1B1"/>
    <a:srgbClr val="E1FFFB"/>
    <a:srgbClr val="00AF9B"/>
    <a:srgbClr val="FFE5FF"/>
    <a:srgbClr val="FFE7E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0"/>
    <p:restoredTop sz="94434" autoAdjust="0"/>
  </p:normalViewPr>
  <p:slideViewPr>
    <p:cSldViewPr>
      <p:cViewPr varScale="1">
        <p:scale>
          <a:sx n="151" d="100"/>
          <a:sy n="151" d="100"/>
        </p:scale>
        <p:origin x="-588" y="-90"/>
      </p:cViewPr>
      <p:guideLst>
        <p:guide orient="horz" pos="1621"/>
        <p:guide pos="2767"/>
      </p:guideLst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60" d="100"/>
        <a:sy n="60" d="100"/>
      </p:scale>
      <p:origin x="0" y="-1125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nagłówka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Symbol zastępczy daty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59B6FA3-1FAB-469C-AC39-DFB0F0D484C3}" type="datetimeFigureOut">
              <a:rPr lang="en-US" smtClean="0"/>
              <a:t>3/9/2017</a:t>
            </a:fld>
            <a:endParaRPr lang="en-US"/>
          </a:p>
        </p:txBody>
      </p:sp>
      <p:sp>
        <p:nvSpPr>
          <p:cNvPr id="4" name="Symbol zastępczy obrazu slajdu 3"/>
          <p:cNvSpPr>
            <a:spLocks noGrp="1" noRot="1" noChangeAspect="1"/>
          </p:cNvSpPr>
          <p:nvPr>
            <p:ph type="sldImg" idx="2"/>
          </p:nvPr>
        </p:nvSpPr>
        <p:spPr>
          <a:xfrm>
            <a:off x="501650" y="685800"/>
            <a:ext cx="58547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Symbol zastępczy notatek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en-US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835560-3885-4307-8ACE-6885EB01F8E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46666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79598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97993" algn="l" defTabSz="79598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795985" algn="l" defTabSz="79598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1193978" algn="l" defTabSz="79598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1591970" algn="l" defTabSz="79598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989963" algn="l" defTabSz="79598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6pPr>
    <a:lvl7pPr marL="2387956" algn="l" defTabSz="79598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7pPr>
    <a:lvl8pPr marL="2785948" algn="l" defTabSz="79598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8pPr>
    <a:lvl9pPr marL="3183941" algn="l" defTabSz="795985" rtl="0" eaLnBrk="1" latinLnBrk="0" hangingPunct="1">
      <a:defRPr sz="10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pl.wikipedia.org/wiki/Kora_ruchowa" TargetMode="External"/><Relationship Id="rId13" Type="http://schemas.openxmlformats.org/officeDocument/2006/relationships/hyperlink" Target="https://pl.wikipedia.org/wiki/Motoneuron" TargetMode="External"/><Relationship Id="rId18" Type="http://schemas.openxmlformats.org/officeDocument/2006/relationships/hyperlink" Target="https://pl.wikipedia.org/wiki/Procesy_poznawcze" TargetMode="External"/><Relationship Id="rId3" Type="http://schemas.openxmlformats.org/officeDocument/2006/relationships/hyperlink" Target="https://pl.wikipedia.org/wiki/Neuron" TargetMode="External"/><Relationship Id="rId7" Type="http://schemas.openxmlformats.org/officeDocument/2006/relationships/hyperlink" Target="https://pl.wikipedia.org/wiki/Kolec_dendrytyczny" TargetMode="External"/><Relationship Id="rId12" Type="http://schemas.openxmlformats.org/officeDocument/2006/relationships/hyperlink" Target="https://pl.wikipedia.org/wiki/Pie%C5%84_m%C3%B3zgu" TargetMode="External"/><Relationship Id="rId17" Type="http://schemas.openxmlformats.org/officeDocument/2006/relationships/hyperlink" Target="https://pl.wikipedia.org/wiki/Kora_przedczo%C5%82owa" TargetMode="External"/><Relationship Id="rId2" Type="http://schemas.openxmlformats.org/officeDocument/2006/relationships/slide" Target="../slides/slide9.xml"/><Relationship Id="rId16" Type="http://schemas.openxmlformats.org/officeDocument/2006/relationships/hyperlink" Target="https://pl.wikipedia.org/wiki/Neuron_piramidowy#cite_note-3" TargetMode="External"/><Relationship Id="rId20" Type="http://schemas.openxmlformats.org/officeDocument/2006/relationships/hyperlink" Target="https://pl.wikipedia.org/wiki/Neuron_piramidowy#cite_note-4" TargetMode="External"/><Relationship Id="rId1" Type="http://schemas.openxmlformats.org/officeDocument/2006/relationships/notesMaster" Target="../notesMasters/notesMaster1.xml"/><Relationship Id="rId6" Type="http://schemas.openxmlformats.org/officeDocument/2006/relationships/hyperlink" Target="https://pl.wikipedia.org/wiki/Neuryt" TargetMode="External"/><Relationship Id="rId11" Type="http://schemas.openxmlformats.org/officeDocument/2006/relationships/hyperlink" Target="https://pl.wikipedia.org/wiki/Torebka_wewn%C4%99trzna" TargetMode="External"/><Relationship Id="rId5" Type="http://schemas.openxmlformats.org/officeDocument/2006/relationships/hyperlink" Target="https://pl.wikipedia.org/wiki/Dendryt_(biologia)" TargetMode="External"/><Relationship Id="rId15" Type="http://schemas.openxmlformats.org/officeDocument/2006/relationships/hyperlink" Target="https://pl.wikipedia.org/wiki/Rdze%C5%84_kr%C4%99gowy" TargetMode="External"/><Relationship Id="rId10" Type="http://schemas.openxmlformats.org/officeDocument/2006/relationships/hyperlink" Target="https://pl.wikipedia.org/wiki/Uk%C5%82ad_piramidowy" TargetMode="External"/><Relationship Id="rId19" Type="http://schemas.openxmlformats.org/officeDocument/2006/relationships/hyperlink" Target="https://pl.wikipedia.org/wiki/Pami%C4%99%C4%87_cz%C5%82owieka#Pami.C4.99.C4.87_robocza" TargetMode="External"/><Relationship Id="rId4" Type="http://schemas.openxmlformats.org/officeDocument/2006/relationships/hyperlink" Target="https://pl.wikipedia.org/wiki/Perikarion" TargetMode="External"/><Relationship Id="rId9" Type="http://schemas.openxmlformats.org/officeDocument/2006/relationships/hyperlink" Target="https://pl.wikipedia.org/wiki/Kom%C3%B3rki_Betza" TargetMode="External"/><Relationship Id="rId14" Type="http://schemas.openxmlformats.org/officeDocument/2006/relationships/hyperlink" Target="https://pl.wikipedia.org/wiki/Rdze%C5%84_przed%C5%82u%C5%BCony" TargetMode="Externa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795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7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 piramidowy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 </a:t>
            </a:r>
            <a:r>
              <a:rPr lang="pl-PL" sz="700" b="1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komórka piramidowa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– typ morfologiczny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3" tooltip="Neuron"/>
              </a:rPr>
              <a:t>neuronu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Jego cechą charakterystyczną jest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erikarion"/>
              </a:rPr>
              <a:t>ciało komórki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o kształcie trójkąta oraz obecność dwóch odrębnych drzewek dendrytycznych.</a:t>
            </a:r>
            <a:endParaRPr lang="pl-PL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0" algn="l" defTabSz="795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pl-PL" sz="700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marR="0" indent="0" algn="l" defTabSz="795985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pl-PL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Neurony piramidowe stanowią ok. 60% wszystkich neuronów kory mózgowej. W II, III oraz VI warstwie kory znajdują się małe neurony piramidowe, a w V warstwie duże komórki piramidowe zwane komórkami </a:t>
            </a:r>
            <a:r>
              <a:rPr lang="pl-PL" sz="700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Betza</a:t>
            </a:r>
            <a:r>
              <a:rPr lang="pl-PL" sz="70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(komórki piramidowe olbrzymie)</a:t>
            </a:r>
            <a:endParaRPr lang="pl-PL" sz="7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pl-PL" sz="7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Cechą charakterystyczną neuronów piramidowych (od której powstała ich nazwa) jest trójkątny kształt ich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4" tooltip="Perikarion"/>
              </a:rPr>
              <a:t>ciała komórki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Od innych neuronów odróżnia ich również obecność dwóch odrębnych drzewek dendrytycznych: apikalnego i </a:t>
            </a:r>
            <a:r>
              <a:rPr lang="pl-PL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bazalnego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pl-PL" sz="700" dirty="0" smtClean="0"/>
              <a:t/>
            </a:r>
            <a:br>
              <a:rPr lang="pl-PL" sz="700" dirty="0" smtClean="0"/>
            </a:b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Drzewko apikalne składa się z długiego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5" tooltip="Dendryt (biologia)"/>
              </a:rPr>
              <a:t>dendrytu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apikalnego, który odchodzi od wierzchołka ciała komórki i w pewnej odległości od niej tworzy szereg rozgałęzień. Drzewko </a:t>
            </a:r>
            <a:r>
              <a:rPr lang="pl-PL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bazalne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składa się z dendrytów odchodzących bezpośrednio od podstawy ciała komórki, które również wielokrotnie rozgałęziają się. Dendryty </a:t>
            </a:r>
            <a:r>
              <a:rPr lang="pl-PL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bazalne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są dużo krótsze od dendrytu apikalnego, mają też dużo mniejszą średnicę. Od podstawy ciała komórki odchodzi również pojedynczy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6" tooltip="Neuryt"/>
              </a:rPr>
              <a:t>akson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r>
              <a:rPr lang="pl-PL" sz="700" dirty="0" smtClean="0"/>
              <a:t/>
            </a:r>
            <a:br>
              <a:rPr lang="pl-PL" sz="700" dirty="0" smtClean="0"/>
            </a:b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Wszystkie dendryty neuronów piramidowych są pokryte licznymi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7" tooltip="Kolec dendrytyczny"/>
              </a:rPr>
              <a:t>kolcami dendrytycznymi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pl-PL" sz="7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Duże neurony piramidowe leżące w V warstwie pierwszorzędowej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8" tooltip="Kora ruchowa"/>
              </a:rPr>
              <a:t>kory ruchowej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(zwane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Komórki Betza"/>
              </a:rPr>
              <a:t>komórkami </a:t>
            </a:r>
            <a:r>
              <a:rPr lang="pl-PL" sz="7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9" tooltip="Komórki Betza"/>
              </a:rPr>
              <a:t>Betza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biorą udział w kontroli ruchów dowolnych i postawy ciała - stanowią początek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0" tooltip="Układ piramidowy"/>
              </a:rPr>
              <a:t>układu piramidowego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Ich aksony przechodzą przez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1" tooltip="Torebka wewnętrzna"/>
              </a:rPr>
              <a:t>torebkę wewnętrzną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 biegną do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2" tooltip="Pień mózgu"/>
              </a:rPr>
              <a:t>pnia mózgu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gdzie część z nich tworzy połączenia synaptyczne z </a:t>
            </a:r>
            <a:r>
              <a:rPr lang="pl-PL" sz="7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3" tooltip="Motoneuron"/>
              </a:rPr>
              <a:t>motoneuronami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unerwiającymi m.in. mięśnie twarzy. Pozostałe aksony biegną dalej </a:t>
            </a:r>
            <a:r>
              <a:rPr lang="pl-PL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przez</a:t>
            </a:r>
            <a:r>
              <a:rPr lang="pl-PL" sz="700" b="0" i="0" u="none" strike="no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Rdzeń przedłużony"/>
              </a:rPr>
              <a:t>rdzeń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4" tooltip="Rdzeń przedłużony"/>
              </a:rPr>
              <a:t> przedłużony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i wzdłuż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5" tooltip="Rdzeń kręgowy"/>
              </a:rPr>
              <a:t>rdzenia kręgowego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gdzie tworzą połączenia synaptyczne z </a:t>
            </a:r>
            <a:r>
              <a:rPr lang="pl-PL" sz="7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motoneuronami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unerwiającymi pozostałe mięśnie (m.in. mięśnie kończyn)</a:t>
            </a:r>
            <a:r>
              <a:rPr lang="pl-PL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6"/>
              </a:rPr>
              <a:t>[3]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Neurony piramidowe leżące w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7" tooltip="Kora przedczołowa"/>
              </a:rPr>
              <a:t>korze przedczołowej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są zaangażowane w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8" tooltip="Procesy poznawcze"/>
              </a:rPr>
              <a:t>procesy poznawcze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m.in. w funkcjonowanie </a:t>
            </a:r>
            <a:r>
              <a:rPr lang="pl-PL" sz="700" b="0" i="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19" tooltip="Pamięć człowieka"/>
              </a:rPr>
              <a:t>pamięci roboczej</a:t>
            </a:r>
            <a:r>
              <a:rPr lang="pl-PL" sz="700" b="0" i="0" u="none" strike="noStrike" kern="1200" baseline="300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  <a:hlinkClick r:id="rId20"/>
              </a:rPr>
              <a:t>[4]</a:t>
            </a:r>
            <a:r>
              <a:rPr lang="pl-PL" sz="7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endParaRPr lang="en-US" sz="700" dirty="0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B835560-3885-4307-8ACE-6885EB01F8E2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173462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5278-AB7A-497C-931D-399364EC6AF7}" type="slidenum">
              <a:rPr lang="pl-PL" smtClean="0"/>
              <a:pPr/>
              <a:t>30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0015989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5278-AB7A-497C-931D-399364EC6AF7}" type="slidenum">
              <a:rPr lang="pl-PL" smtClean="0"/>
              <a:pPr/>
              <a:t>31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98187383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obrazu slajdu 1"/>
          <p:cNvSpPr>
            <a:spLocks noGrp="1" noRot="1" noChangeAspect="1"/>
          </p:cNvSpPr>
          <p:nvPr>
            <p:ph type="sldImg"/>
          </p:nvPr>
        </p:nvSpPr>
        <p:spPr>
          <a:xfrm>
            <a:off x="501650" y="685800"/>
            <a:ext cx="5854700" cy="3429000"/>
          </a:xfrm>
        </p:spPr>
      </p:sp>
      <p:sp>
        <p:nvSpPr>
          <p:cNvPr id="3" name="Symbol zastępczy notatek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F955278-AB7A-497C-931D-399364EC6AF7}" type="slidenum">
              <a:rPr lang="pl-PL" smtClean="0"/>
              <a:pPr/>
              <a:t>32</a:t>
            </a:fld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657637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ajd tytuł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ctrTitle"/>
          </p:nvPr>
        </p:nvSpPr>
        <p:spPr>
          <a:xfrm>
            <a:off x="658898" y="1598319"/>
            <a:ext cx="7467441" cy="1102859"/>
          </a:xfrm>
        </p:spPr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Podtytuł 2"/>
          <p:cNvSpPr>
            <a:spLocks noGrp="1"/>
          </p:cNvSpPr>
          <p:nvPr>
            <p:ph type="subTitle" idx="1"/>
          </p:nvPr>
        </p:nvSpPr>
        <p:spPr>
          <a:xfrm>
            <a:off x="1317784" y="2915550"/>
            <a:ext cx="6149658" cy="1314856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9785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79571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19357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59142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989287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387146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785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182858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l-PL" smtClean="0"/>
              <a:t>Kliknij, aby edytować styl wzorca podtytułu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ytuł i tekst pionow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ytuł pionowy i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pionowy 1"/>
          <p:cNvSpPr>
            <a:spLocks noGrp="1"/>
          </p:cNvSpPr>
          <p:nvPr>
            <p:ph type="title" orient="vert"/>
          </p:nvPr>
        </p:nvSpPr>
        <p:spPr>
          <a:xfrm>
            <a:off x="6369288" y="206048"/>
            <a:ext cx="1976676" cy="4389999"/>
          </a:xfrm>
        </p:spPr>
        <p:txBody>
          <a:bodyPr vert="eaVert"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ytułu pionowego 2"/>
          <p:cNvSpPr>
            <a:spLocks noGrp="1"/>
          </p:cNvSpPr>
          <p:nvPr>
            <p:ph type="body" orient="vert" idx="1"/>
          </p:nvPr>
        </p:nvSpPr>
        <p:spPr>
          <a:xfrm>
            <a:off x="439261" y="206048"/>
            <a:ext cx="5783606" cy="4389999"/>
          </a:xfrm>
        </p:spPr>
        <p:txBody>
          <a:bodyPr vert="eaVert"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ytuł i zawartoś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Nagłówek sekcj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693972" y="3306196"/>
            <a:ext cx="7467441" cy="102187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693972" y="2180708"/>
            <a:ext cx="7467441" cy="1125488"/>
          </a:xfrm>
        </p:spPr>
        <p:txBody>
          <a:bodyPr anchor="b"/>
          <a:lstStyle>
            <a:lvl1pPr marL="0" indent="0">
              <a:buNone/>
              <a:defRPr sz="1700">
                <a:solidFill>
                  <a:schemeClr val="tx1">
                    <a:tint val="75000"/>
                  </a:schemeClr>
                </a:solidFill>
              </a:defRPr>
            </a:lvl1pPr>
            <a:lvl2pPr marL="39785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7957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1935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59142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989287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38714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7850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182858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wa elementy zawartości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sz="half" idx="1"/>
          </p:nvPr>
        </p:nvSpPr>
        <p:spPr>
          <a:xfrm>
            <a:off x="439261" y="1200521"/>
            <a:ext cx="3880141" cy="339552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465828" y="1200521"/>
            <a:ext cx="3880141" cy="3395520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7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Porównan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39261" y="1151690"/>
            <a:ext cx="3881667" cy="47997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7859" indent="0">
              <a:buNone/>
              <a:defRPr sz="1700" b="1"/>
            </a:lvl2pPr>
            <a:lvl3pPr marL="795715" indent="0">
              <a:buNone/>
              <a:defRPr sz="1600" b="1"/>
            </a:lvl3pPr>
            <a:lvl4pPr marL="1193576" indent="0">
              <a:buNone/>
              <a:defRPr sz="1400" b="1"/>
            </a:lvl4pPr>
            <a:lvl5pPr marL="1591429" indent="0">
              <a:buNone/>
              <a:defRPr sz="1400" b="1"/>
            </a:lvl5pPr>
            <a:lvl6pPr marL="1989287" indent="0">
              <a:buNone/>
              <a:defRPr sz="1400" b="1"/>
            </a:lvl6pPr>
            <a:lvl7pPr marL="2387146" indent="0">
              <a:buNone/>
              <a:defRPr sz="1400" b="1"/>
            </a:lvl7pPr>
            <a:lvl8pPr marL="2785000" indent="0">
              <a:buNone/>
              <a:defRPr sz="1400" b="1"/>
            </a:lvl8pPr>
            <a:lvl9pPr marL="3182858" indent="0">
              <a:buNone/>
              <a:defRPr sz="14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4" name="Symbol zastępczy zawartości 3"/>
          <p:cNvSpPr>
            <a:spLocks noGrp="1"/>
          </p:cNvSpPr>
          <p:nvPr>
            <p:ph sz="half" idx="2"/>
          </p:nvPr>
        </p:nvSpPr>
        <p:spPr>
          <a:xfrm>
            <a:off x="439261" y="1631661"/>
            <a:ext cx="3881667" cy="2964381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5" name="Symbol zastępczy tekstu 4"/>
          <p:cNvSpPr>
            <a:spLocks noGrp="1"/>
          </p:cNvSpPr>
          <p:nvPr>
            <p:ph type="body" sz="quarter" idx="3"/>
          </p:nvPr>
        </p:nvSpPr>
        <p:spPr>
          <a:xfrm>
            <a:off x="4462779" y="1151690"/>
            <a:ext cx="3883191" cy="479970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397859" indent="0">
              <a:buNone/>
              <a:defRPr sz="1700" b="1"/>
            </a:lvl2pPr>
            <a:lvl3pPr marL="795715" indent="0">
              <a:buNone/>
              <a:defRPr sz="1600" b="1"/>
            </a:lvl3pPr>
            <a:lvl4pPr marL="1193576" indent="0">
              <a:buNone/>
              <a:defRPr sz="1400" b="1"/>
            </a:lvl4pPr>
            <a:lvl5pPr marL="1591429" indent="0">
              <a:buNone/>
              <a:defRPr sz="1400" b="1"/>
            </a:lvl5pPr>
            <a:lvl6pPr marL="1989287" indent="0">
              <a:buNone/>
              <a:defRPr sz="1400" b="1"/>
            </a:lvl6pPr>
            <a:lvl7pPr marL="2387146" indent="0">
              <a:buNone/>
              <a:defRPr sz="1400" b="1"/>
            </a:lvl7pPr>
            <a:lvl8pPr marL="2785000" indent="0">
              <a:buNone/>
              <a:defRPr sz="1400" b="1"/>
            </a:lvl8pPr>
            <a:lvl9pPr marL="3182858" indent="0">
              <a:buNone/>
              <a:defRPr sz="1400" b="1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6" name="Symbol zastępczy zawartości 5"/>
          <p:cNvSpPr>
            <a:spLocks noGrp="1"/>
          </p:cNvSpPr>
          <p:nvPr>
            <p:ph sz="quarter" idx="4"/>
          </p:nvPr>
        </p:nvSpPr>
        <p:spPr>
          <a:xfrm>
            <a:off x="4462779" y="1631661"/>
            <a:ext cx="3883191" cy="2964381"/>
          </a:xfrm>
        </p:spPr>
        <p:txBody>
          <a:bodyPr/>
          <a:lstStyle>
            <a:lvl1pPr>
              <a:defRPr sz="2100"/>
            </a:lvl1pPr>
            <a:lvl2pPr>
              <a:defRPr sz="17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7" name="Symbol zastępczy daty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8" name="Symbol zastępczy stopki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9" name="Symbol zastępczy numeru slajdu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ylko tytuł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daty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4" name="Symbol zastępczy stopki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5" name="Symbol zastępczy numeru slajdu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Pust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daty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3" name="Symbol zastępczy stopki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4" name="Symbol zastępczy numeru slajdu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Zawartość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39262" y="204857"/>
            <a:ext cx="2890278" cy="871807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3434785" y="204851"/>
            <a:ext cx="4911185" cy="439119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100"/>
            </a:lvl3pPr>
            <a:lvl4pPr>
              <a:defRPr sz="1700"/>
            </a:lvl4pPr>
            <a:lvl5pPr>
              <a:defRPr sz="1700"/>
            </a:lvl5pPr>
            <a:lvl6pPr>
              <a:defRPr sz="1700"/>
            </a:lvl6pPr>
            <a:lvl7pPr>
              <a:defRPr sz="1700"/>
            </a:lvl7pPr>
            <a:lvl8pPr>
              <a:defRPr sz="1700"/>
            </a:lvl8pPr>
            <a:lvl9pPr>
              <a:defRPr sz="1700"/>
            </a:lvl9pPr>
          </a:lstStyle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439262" y="1076659"/>
            <a:ext cx="2890278" cy="3519383"/>
          </a:xfrm>
        </p:spPr>
        <p:txBody>
          <a:bodyPr/>
          <a:lstStyle>
            <a:lvl1pPr marL="0" indent="0">
              <a:buNone/>
              <a:defRPr sz="1200"/>
            </a:lvl1pPr>
            <a:lvl2pPr marL="397859" indent="0">
              <a:buNone/>
              <a:defRPr sz="1000"/>
            </a:lvl2pPr>
            <a:lvl3pPr marL="795715" indent="0">
              <a:buNone/>
              <a:defRPr sz="900"/>
            </a:lvl3pPr>
            <a:lvl4pPr marL="1193576" indent="0">
              <a:buNone/>
              <a:defRPr sz="800"/>
            </a:lvl4pPr>
            <a:lvl5pPr marL="1591429" indent="0">
              <a:buNone/>
              <a:defRPr sz="800"/>
            </a:lvl5pPr>
            <a:lvl6pPr marL="1989287" indent="0">
              <a:buNone/>
              <a:defRPr sz="800"/>
            </a:lvl6pPr>
            <a:lvl7pPr marL="2387146" indent="0">
              <a:buNone/>
              <a:defRPr sz="800"/>
            </a:lvl7pPr>
            <a:lvl8pPr marL="2785000" indent="0">
              <a:buNone/>
              <a:defRPr sz="800"/>
            </a:lvl8pPr>
            <a:lvl9pPr marL="3182858" indent="0">
              <a:buNone/>
              <a:defRPr sz="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Obraz z podpise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1721968" y="3601561"/>
            <a:ext cx="5271135" cy="425185"/>
          </a:xfrm>
        </p:spPr>
        <p:txBody>
          <a:bodyPr anchor="b"/>
          <a:lstStyle>
            <a:lvl1pPr algn="l">
              <a:defRPr sz="1700" b="1"/>
            </a:lvl1pPr>
          </a:lstStyle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obrazu 2"/>
          <p:cNvSpPr>
            <a:spLocks noGrp="1"/>
          </p:cNvSpPr>
          <p:nvPr>
            <p:ph type="pic" idx="1"/>
          </p:nvPr>
        </p:nvSpPr>
        <p:spPr>
          <a:xfrm>
            <a:off x="1721968" y="459725"/>
            <a:ext cx="5271135" cy="3087053"/>
          </a:xfrm>
        </p:spPr>
        <p:txBody>
          <a:bodyPr/>
          <a:lstStyle>
            <a:lvl1pPr marL="0" indent="0">
              <a:buNone/>
              <a:defRPr sz="2800"/>
            </a:lvl1pPr>
            <a:lvl2pPr marL="397859" indent="0">
              <a:buNone/>
              <a:defRPr sz="2400"/>
            </a:lvl2pPr>
            <a:lvl3pPr marL="795715" indent="0">
              <a:buNone/>
              <a:defRPr sz="2100"/>
            </a:lvl3pPr>
            <a:lvl4pPr marL="1193576" indent="0">
              <a:buNone/>
              <a:defRPr sz="1700"/>
            </a:lvl4pPr>
            <a:lvl5pPr marL="1591429" indent="0">
              <a:buNone/>
              <a:defRPr sz="1700"/>
            </a:lvl5pPr>
            <a:lvl6pPr marL="1989287" indent="0">
              <a:buNone/>
              <a:defRPr sz="1700"/>
            </a:lvl6pPr>
            <a:lvl7pPr marL="2387146" indent="0">
              <a:buNone/>
              <a:defRPr sz="1700"/>
            </a:lvl7pPr>
            <a:lvl8pPr marL="2785000" indent="0">
              <a:buNone/>
              <a:defRPr sz="1700"/>
            </a:lvl8pPr>
            <a:lvl9pPr marL="3182858" indent="0">
              <a:buNone/>
              <a:defRPr sz="1700"/>
            </a:lvl9pPr>
          </a:lstStyle>
          <a:p>
            <a:endParaRPr lang="pl-PL"/>
          </a:p>
        </p:txBody>
      </p:sp>
      <p:sp>
        <p:nvSpPr>
          <p:cNvPr id="4" name="Symbol zastępczy tekstu 3"/>
          <p:cNvSpPr>
            <a:spLocks noGrp="1"/>
          </p:cNvSpPr>
          <p:nvPr>
            <p:ph type="body" sz="half" idx="2"/>
          </p:nvPr>
        </p:nvSpPr>
        <p:spPr>
          <a:xfrm>
            <a:off x="1721968" y="4026746"/>
            <a:ext cx="5271135" cy="603833"/>
          </a:xfrm>
        </p:spPr>
        <p:txBody>
          <a:bodyPr/>
          <a:lstStyle>
            <a:lvl1pPr marL="0" indent="0">
              <a:buNone/>
              <a:defRPr sz="1200"/>
            </a:lvl1pPr>
            <a:lvl2pPr marL="397859" indent="0">
              <a:buNone/>
              <a:defRPr sz="1000"/>
            </a:lvl2pPr>
            <a:lvl3pPr marL="795715" indent="0">
              <a:buNone/>
              <a:defRPr sz="900"/>
            </a:lvl3pPr>
            <a:lvl4pPr marL="1193576" indent="0">
              <a:buNone/>
              <a:defRPr sz="800"/>
            </a:lvl4pPr>
            <a:lvl5pPr marL="1591429" indent="0">
              <a:buNone/>
              <a:defRPr sz="800"/>
            </a:lvl5pPr>
            <a:lvl6pPr marL="1989287" indent="0">
              <a:buNone/>
              <a:defRPr sz="800"/>
            </a:lvl6pPr>
            <a:lvl7pPr marL="2387146" indent="0">
              <a:buNone/>
              <a:defRPr sz="800"/>
            </a:lvl7pPr>
            <a:lvl8pPr marL="2785000" indent="0">
              <a:buNone/>
              <a:defRPr sz="800"/>
            </a:lvl8pPr>
            <a:lvl9pPr marL="3182858" indent="0">
              <a:buNone/>
              <a:defRPr sz="800"/>
            </a:lvl9pPr>
          </a:lstStyle>
          <a:p>
            <a:pPr lvl="0"/>
            <a:r>
              <a:rPr lang="pl-PL" smtClean="0"/>
              <a:t>Kliknij, aby edytować style wzorca tekstu</a:t>
            </a:r>
          </a:p>
        </p:txBody>
      </p:sp>
      <p:sp>
        <p:nvSpPr>
          <p:cNvPr id="5" name="Symbol zastępczy daty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6" name="Symbol zastępczy stopki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l-PL"/>
          </a:p>
        </p:txBody>
      </p:sp>
      <p:sp>
        <p:nvSpPr>
          <p:cNvPr id="7" name="Symbol zastępczy numeru slajdu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ymbol zastępczy tytułu 1"/>
          <p:cNvSpPr>
            <a:spLocks noGrp="1"/>
          </p:cNvSpPr>
          <p:nvPr>
            <p:ph type="title"/>
          </p:nvPr>
        </p:nvSpPr>
        <p:spPr>
          <a:xfrm>
            <a:off x="439267" y="206043"/>
            <a:ext cx="7906703" cy="857515"/>
          </a:xfrm>
          <a:prstGeom prst="rect">
            <a:avLst/>
          </a:prstGeom>
        </p:spPr>
        <p:txBody>
          <a:bodyPr vert="horz" lIns="79572" tIns="39787" rIns="79572" bIns="39787" rtlCol="0" anchor="ctr">
            <a:normAutofit/>
          </a:bodyPr>
          <a:lstStyle/>
          <a:p>
            <a:r>
              <a:rPr lang="pl-PL" smtClean="0"/>
              <a:t>Kliknij, aby edytować styl</a:t>
            </a:r>
            <a:endParaRPr lang="pl-PL"/>
          </a:p>
        </p:txBody>
      </p:sp>
      <p:sp>
        <p:nvSpPr>
          <p:cNvPr id="3" name="Symbol zastępczy tekstu 2"/>
          <p:cNvSpPr>
            <a:spLocks noGrp="1"/>
          </p:cNvSpPr>
          <p:nvPr>
            <p:ph type="body" idx="1"/>
          </p:nvPr>
        </p:nvSpPr>
        <p:spPr>
          <a:xfrm>
            <a:off x="439267" y="1200521"/>
            <a:ext cx="7906703" cy="3395520"/>
          </a:xfrm>
          <a:prstGeom prst="rect">
            <a:avLst/>
          </a:prstGeom>
        </p:spPr>
        <p:txBody>
          <a:bodyPr vert="horz" lIns="79572" tIns="39787" rIns="79572" bIns="39787" rtlCol="0">
            <a:normAutofit/>
          </a:bodyPr>
          <a:lstStyle/>
          <a:p>
            <a:pPr lvl="0"/>
            <a:r>
              <a:rPr lang="pl-PL" smtClean="0"/>
              <a:t>Kliknij, aby edytować style wzorca tekstu</a:t>
            </a:r>
          </a:p>
          <a:p>
            <a:pPr lvl="1"/>
            <a:r>
              <a:rPr lang="pl-PL" smtClean="0"/>
              <a:t>Drugi poziom</a:t>
            </a:r>
          </a:p>
          <a:p>
            <a:pPr lvl="2"/>
            <a:r>
              <a:rPr lang="pl-PL" smtClean="0"/>
              <a:t>Trzeci poziom</a:t>
            </a:r>
          </a:p>
          <a:p>
            <a:pPr lvl="3"/>
            <a:r>
              <a:rPr lang="pl-PL" smtClean="0"/>
              <a:t>Czwarty poziom</a:t>
            </a:r>
          </a:p>
          <a:p>
            <a:pPr lvl="4"/>
            <a:r>
              <a:rPr lang="pl-PL" smtClean="0"/>
              <a:t>Piąty poziom</a:t>
            </a:r>
            <a:endParaRPr lang="pl-PL"/>
          </a:p>
        </p:txBody>
      </p:sp>
      <p:sp>
        <p:nvSpPr>
          <p:cNvPr id="4" name="Symbol zastępczy daty 3"/>
          <p:cNvSpPr>
            <a:spLocks noGrp="1"/>
          </p:cNvSpPr>
          <p:nvPr>
            <p:ph type="dt" sz="half" idx="2"/>
          </p:nvPr>
        </p:nvSpPr>
        <p:spPr>
          <a:xfrm>
            <a:off x="439261" y="4768736"/>
            <a:ext cx="2049886" cy="273928"/>
          </a:xfrm>
          <a:prstGeom prst="rect">
            <a:avLst/>
          </a:prstGeom>
        </p:spPr>
        <p:txBody>
          <a:bodyPr vert="horz" lIns="79572" tIns="39787" rIns="79572" bIns="39787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D17FA3B-C404-4317-B0BC-953931111309}" type="datetimeFigureOut">
              <a:rPr lang="pl-PL" smtClean="0"/>
              <a:t>2017-03-09</a:t>
            </a:fld>
            <a:endParaRPr lang="pl-PL"/>
          </a:p>
        </p:txBody>
      </p:sp>
      <p:sp>
        <p:nvSpPr>
          <p:cNvPr id="5" name="Symbol zastępczy stopki 4"/>
          <p:cNvSpPr>
            <a:spLocks noGrp="1"/>
          </p:cNvSpPr>
          <p:nvPr>
            <p:ph type="ftr" sz="quarter" idx="3"/>
          </p:nvPr>
        </p:nvSpPr>
        <p:spPr>
          <a:xfrm>
            <a:off x="3001619" y="4768736"/>
            <a:ext cx="2781988" cy="273928"/>
          </a:xfrm>
          <a:prstGeom prst="rect">
            <a:avLst/>
          </a:prstGeom>
        </p:spPr>
        <p:txBody>
          <a:bodyPr vert="horz" lIns="79572" tIns="39787" rIns="79572" bIns="39787" rtlCol="0" anchor="ctr"/>
          <a:lstStyle>
            <a:lvl1pPr algn="ct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l-PL"/>
          </a:p>
        </p:txBody>
      </p:sp>
      <p:sp>
        <p:nvSpPr>
          <p:cNvPr id="6" name="Symbol zastępczy numeru slajdu 5"/>
          <p:cNvSpPr>
            <a:spLocks noGrp="1"/>
          </p:cNvSpPr>
          <p:nvPr>
            <p:ph type="sldNum" sz="quarter" idx="4"/>
          </p:nvPr>
        </p:nvSpPr>
        <p:spPr>
          <a:xfrm>
            <a:off x="6296078" y="4768736"/>
            <a:ext cx="2049886" cy="273928"/>
          </a:xfrm>
          <a:prstGeom prst="rect">
            <a:avLst/>
          </a:prstGeom>
        </p:spPr>
        <p:txBody>
          <a:bodyPr vert="horz" lIns="79572" tIns="39787" rIns="79572" bIns="39787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931897F-8F23-433E-A660-EFF8D3EDA506}" type="slidenum">
              <a:rPr lang="pl-PL" smtClean="0"/>
              <a:t>‹#›</a:t>
            </a:fld>
            <a:endParaRPr lang="pl-PL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xStyles>
    <p:titleStyle>
      <a:lvl1pPr algn="ctr" defTabSz="795715" rtl="0" eaLnBrk="1" latinLnBrk="0" hangingPunct="1">
        <a:spcBef>
          <a:spcPct val="0"/>
        </a:spcBef>
        <a:buNone/>
        <a:defRPr sz="38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98393" indent="-298393" algn="l" defTabSz="795715" rtl="0" eaLnBrk="1" latinLnBrk="0" hangingPunct="1">
        <a:spcBef>
          <a:spcPct val="20000"/>
        </a:spcBef>
        <a:buFont typeface="Arial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46516" indent="-248661" algn="l" defTabSz="795715" rtl="0" eaLnBrk="1" latinLnBrk="0" hangingPunct="1">
        <a:spcBef>
          <a:spcPct val="20000"/>
        </a:spcBef>
        <a:buFont typeface="Arial" pitchFamily="34" charset="0"/>
        <a:buChar char="–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994644" indent="-198928" algn="l" defTabSz="795715" rtl="0" eaLnBrk="1" latinLnBrk="0" hangingPunct="1">
        <a:spcBef>
          <a:spcPct val="20000"/>
        </a:spcBef>
        <a:buFont typeface="Arial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392500" indent="-198928" algn="l" defTabSz="795715" rtl="0" eaLnBrk="1" latinLnBrk="0" hangingPunct="1">
        <a:spcBef>
          <a:spcPct val="20000"/>
        </a:spcBef>
        <a:buFont typeface="Arial" pitchFamily="34" charset="0"/>
        <a:buChar char="–"/>
        <a:defRPr sz="1700" kern="1200">
          <a:solidFill>
            <a:schemeClr val="tx1"/>
          </a:solidFill>
          <a:latin typeface="+mn-lt"/>
          <a:ea typeface="+mn-ea"/>
          <a:cs typeface="+mn-cs"/>
        </a:defRPr>
      </a:lvl4pPr>
      <a:lvl5pPr marL="1790361" indent="-198928" algn="l" defTabSz="795715" rtl="0" eaLnBrk="1" latinLnBrk="0" hangingPunct="1">
        <a:spcBef>
          <a:spcPct val="20000"/>
        </a:spcBef>
        <a:buFont typeface="Arial" pitchFamily="34" charset="0"/>
        <a:buChar char="»"/>
        <a:defRPr sz="1700" kern="1200">
          <a:solidFill>
            <a:schemeClr val="tx1"/>
          </a:solidFill>
          <a:latin typeface="+mn-lt"/>
          <a:ea typeface="+mn-ea"/>
          <a:cs typeface="+mn-cs"/>
        </a:defRPr>
      </a:lvl5pPr>
      <a:lvl6pPr marL="2188215" indent="-198928" algn="l" defTabSz="795715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586072" indent="-198928" algn="l" defTabSz="795715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2983931" indent="-198928" algn="l" defTabSz="795715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381788" indent="-198928" algn="l" defTabSz="795715" rtl="0" eaLnBrk="1" latinLnBrk="0" hangingPunct="1">
        <a:spcBef>
          <a:spcPct val="20000"/>
        </a:spcBef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l-PL"/>
      </a:defPPr>
      <a:lvl1pPr marL="0" algn="l" defTabSz="79571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97859" algn="l" defTabSz="79571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795715" algn="l" defTabSz="79571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193576" algn="l" defTabSz="79571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91429" algn="l" defTabSz="79571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989287" algn="l" defTabSz="79571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387146" algn="l" defTabSz="79571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785000" algn="l" defTabSz="79571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182858" algn="l" defTabSz="79571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gi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jpeg"/><Relationship Id="rId2" Type="http://schemas.openxmlformats.org/officeDocument/2006/relationships/image" Target="../media/image3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jpeg"/><Relationship Id="rId5" Type="http://schemas.openxmlformats.org/officeDocument/2006/relationships/image" Target="../media/image33.jpeg"/><Relationship Id="rId4" Type="http://schemas.openxmlformats.org/officeDocument/2006/relationships/image" Target="../media/image3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1.gif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png"/><Relationship Id="rId9" Type="http://schemas.openxmlformats.org/officeDocument/2006/relationships/image" Target="../media/image44.jpe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gif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39267" y="206043"/>
            <a:ext cx="7906703" cy="1430397"/>
          </a:xfrm>
        </p:spPr>
        <p:txBody>
          <a:bodyPr>
            <a:normAutofit fontScale="90000"/>
          </a:bodyPr>
          <a:lstStyle/>
          <a:p>
            <a:r>
              <a:rPr lang="pl-PL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Analiza sygnałów elektrofizjologicznych</a:t>
            </a:r>
            <a:br>
              <a:rPr lang="pl-PL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</a:br>
            <a:endParaRPr lang="pl-PL" sz="16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1026" name="Picture 2" descr="http://jerlab.psych.sc.edu/infantdevelopmentlab/pwreegdemobaby/EEG%20Lab%20visit/Baby%20with%20Sensor%20Net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2292" y="1924472"/>
            <a:ext cx="2631464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thriving.childrenshospital.org/wp-content/uploads/2012/06/Screen-shot-2012-06-26-at-2.22.21-PM-276x300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92618" y="1924472"/>
            <a:ext cx="2517400" cy="27363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035698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2332" y="124272"/>
            <a:ext cx="4680520" cy="5010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6682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intechopen.com/source/html/17824/media/image2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14799" y="1132384"/>
            <a:ext cx="2611222" cy="2952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lipsa 5"/>
          <p:cNvSpPr/>
          <p:nvPr/>
        </p:nvSpPr>
        <p:spPr>
          <a:xfrm>
            <a:off x="4685440" y="2499046"/>
            <a:ext cx="288032" cy="2880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Elipsa 6"/>
          <p:cNvSpPr/>
          <p:nvPr/>
        </p:nvSpPr>
        <p:spPr>
          <a:xfrm>
            <a:off x="5112692" y="2500536"/>
            <a:ext cx="288032" cy="2880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3" name="Elipsa 2"/>
          <p:cNvSpPr/>
          <p:nvPr/>
        </p:nvSpPr>
        <p:spPr>
          <a:xfrm>
            <a:off x="4264056" y="2499046"/>
            <a:ext cx="288032" cy="288032"/>
          </a:xfrm>
          <a:prstGeom prst="ellipse">
            <a:avLst/>
          </a:prstGeom>
          <a:solidFill>
            <a:schemeClr val="tx1">
              <a:lumMod val="95000"/>
              <a:lumOff val="5000"/>
            </a:schemeClr>
          </a:solidFill>
          <a:ln>
            <a:solidFill>
              <a:schemeClr val="tx1">
                <a:lumMod val="95000"/>
                <a:lumOff val="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pic>
        <p:nvPicPr>
          <p:cNvPr id="9" name="Picture 2" descr="http://www.popsci.com/sites/popsci.com/files/styles/large_1x_/public/import/2013/nomorewoof.jpg?itok=VZTP2xS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4629" y="2643062"/>
            <a:ext cx="2170867" cy="1998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http://cdn.slashgear.com/wp-content/uploads/2013/04/Screenshot-from-2013-04-11-022220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0432" y="484312"/>
            <a:ext cx="2176699" cy="24440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841072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://www.bem.fi/book/13/fi/1302a.gif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8196" y="916360"/>
            <a:ext cx="7517633" cy="41764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576188" y="302189"/>
            <a:ext cx="2638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10 - 20</a:t>
            </a:r>
            <a:endParaRPr lang="pl-PL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Elipsa 3"/>
          <p:cNvSpPr/>
          <p:nvPr/>
        </p:nvSpPr>
        <p:spPr>
          <a:xfrm>
            <a:off x="792212" y="2716560"/>
            <a:ext cx="576064" cy="576064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6" name="Elipsa 5"/>
          <p:cNvSpPr/>
          <p:nvPr/>
        </p:nvSpPr>
        <p:spPr>
          <a:xfrm>
            <a:off x="792212" y="1780456"/>
            <a:ext cx="576064" cy="576064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  <p:sp>
        <p:nvSpPr>
          <p:cNvPr id="7" name="Elipsa 6"/>
          <p:cNvSpPr/>
          <p:nvPr/>
        </p:nvSpPr>
        <p:spPr>
          <a:xfrm>
            <a:off x="4248596" y="3436640"/>
            <a:ext cx="576064" cy="576064"/>
          </a:xfrm>
          <a:prstGeom prst="ellipse">
            <a:avLst/>
          </a:prstGeom>
          <a:solidFill>
            <a:srgbClr val="FF0000">
              <a:alpha val="22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1184336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http://www.fieldtriptoolbox.org/_media/template/easycapm20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44340" y="124272"/>
            <a:ext cx="4968552" cy="491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pole tekstowe 2"/>
          <p:cNvSpPr txBox="1"/>
          <p:nvPr/>
        </p:nvSpPr>
        <p:spPr>
          <a:xfrm>
            <a:off x="504180" y="196280"/>
            <a:ext cx="263841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l-PL" sz="320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System 10 - 10</a:t>
            </a:r>
            <a:endParaRPr lang="pl-PL" sz="32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2" name="Strzałka w prawo 1"/>
          <p:cNvSpPr/>
          <p:nvPr/>
        </p:nvSpPr>
        <p:spPr>
          <a:xfrm rot="9376021">
            <a:off x="4521293" y="2187170"/>
            <a:ext cx="1008112" cy="288032"/>
          </a:xfrm>
          <a:prstGeom prst="righ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1170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0" name="Picture 2" descr="http://www.frontiersin.org/files/Articles/14334/fnhum-05-00159-HTML/image_m/fnhum-05-00159-g004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84299" y="124272"/>
            <a:ext cx="5694169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968475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2" name="Picture 2" descr="http://00009is.preview.comcastwebhosting.net/images/EEG_Emily_Net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68287"/>
            <a:ext cx="7344940" cy="4896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4" name="Picture 4" descr="https://www.pstnet.com/partners/egi_logo08forweb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32772" y="196280"/>
            <a:ext cx="2664296" cy="11388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783639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31"/>
            <a:ext cx="8785225" cy="34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98817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3131"/>
            <a:ext cx="8785225" cy="3438825"/>
          </a:xfrm>
          <a:prstGeom prst="rect">
            <a:avLst/>
          </a:prstGeom>
        </p:spPr>
      </p:pic>
      <p:pic>
        <p:nvPicPr>
          <p:cNvPr id="2" name="Obraz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8" y="853131"/>
            <a:ext cx="4381051" cy="34388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586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46" name="Picture 2" descr="http://www.openpr.com/images/articles/6/0/60aab120c493f7c72172bc3399050b90_g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80" y="0"/>
            <a:ext cx="3506022" cy="5145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48" name="Picture 4" descr="http://brainvision.co.uk/wp-content/uploads/2015/06/logo_brainproduct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6203" y="412304"/>
            <a:ext cx="4957117" cy="1030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://www.physio-tech.co.jp/products/brainproducts/images/acticap/acticap_0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947" y="1780456"/>
            <a:ext cx="2689627" cy="3141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593099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http://classroomclipart.com/images/gallery/Clipart/Black_and_White_Clipart/Technology/TN_13-02-09_11Rbw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6200000">
            <a:off x="4877402" y="3488482"/>
            <a:ext cx="714596" cy="12452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Łącznik zakrzywiony 6"/>
          <p:cNvCxnSpPr/>
          <p:nvPr/>
        </p:nvCxnSpPr>
        <p:spPr>
          <a:xfrm flipV="1">
            <a:off x="2452546" y="4189588"/>
            <a:ext cx="2149911" cy="377024"/>
          </a:xfrm>
          <a:prstGeom prst="curvedConnector3">
            <a:avLst>
              <a:gd name="adj1" fmla="val 50000"/>
            </a:avLst>
          </a:prstGeom>
          <a:ln w="47625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Obraz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8396" y="1173086"/>
            <a:ext cx="1323049" cy="1607855"/>
          </a:xfrm>
          <a:prstGeom prst="rect">
            <a:avLst/>
          </a:prstGeom>
        </p:spPr>
      </p:pic>
      <p:cxnSp>
        <p:nvCxnSpPr>
          <p:cNvPr id="18" name="Łącznik zakrzywiony 17"/>
          <p:cNvCxnSpPr>
            <a:endCxn id="13" idx="0"/>
          </p:cNvCxnSpPr>
          <p:nvPr/>
        </p:nvCxnSpPr>
        <p:spPr>
          <a:xfrm rot="10800000" flipV="1">
            <a:off x="968201" y="2063048"/>
            <a:ext cx="1960195" cy="1545214"/>
          </a:xfrm>
          <a:prstGeom prst="curvedConnector2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Łącznik zakrzywiony 19"/>
          <p:cNvCxnSpPr>
            <a:endCxn id="1030" idx="3"/>
          </p:cNvCxnSpPr>
          <p:nvPr/>
        </p:nvCxnSpPr>
        <p:spPr>
          <a:xfrm>
            <a:off x="3998692" y="2627649"/>
            <a:ext cx="1236010" cy="1126142"/>
          </a:xfrm>
          <a:prstGeom prst="curvedConnector2">
            <a:avLst/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Obraz 2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9675" y="1173085"/>
            <a:ext cx="1323049" cy="1607855"/>
          </a:xfrm>
          <a:prstGeom prst="rect">
            <a:avLst/>
          </a:prstGeom>
        </p:spPr>
      </p:pic>
      <p:cxnSp>
        <p:nvCxnSpPr>
          <p:cNvPr id="32" name="Łącznik zakrzywiony 31"/>
          <p:cNvCxnSpPr/>
          <p:nvPr/>
        </p:nvCxnSpPr>
        <p:spPr>
          <a:xfrm rot="5400000" flipH="1" flipV="1">
            <a:off x="5505415" y="2787402"/>
            <a:ext cx="879079" cy="866156"/>
          </a:xfrm>
          <a:prstGeom prst="curvedConnector3">
            <a:avLst>
              <a:gd name="adj1" fmla="val 50000"/>
            </a:avLst>
          </a:prstGeom>
          <a:ln w="47625"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1" name="Grupa 40"/>
          <p:cNvGrpSpPr/>
          <p:nvPr/>
        </p:nvGrpSpPr>
        <p:grpSpPr>
          <a:xfrm>
            <a:off x="7271320" y="1326375"/>
            <a:ext cx="1217744" cy="1301274"/>
            <a:chOff x="8899286" y="1160775"/>
            <a:chExt cx="1490383" cy="1734497"/>
          </a:xfrm>
        </p:grpSpPr>
        <p:pic>
          <p:nvPicPr>
            <p:cNvPr id="35" name="Obraz 34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99286" y="1160775"/>
              <a:ext cx="1490383" cy="1734497"/>
            </a:xfrm>
            <a:prstGeom prst="rect">
              <a:avLst/>
            </a:prstGeom>
          </p:spPr>
        </p:pic>
        <p:pic>
          <p:nvPicPr>
            <p:cNvPr id="1032" name="Picture 8" descr="https://loverev.files.wordpress.com/2010/03/eeg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9037624" y="1414848"/>
              <a:ext cx="1213705" cy="9627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upa 39"/>
          <p:cNvGrpSpPr/>
          <p:nvPr/>
        </p:nvGrpSpPr>
        <p:grpSpPr>
          <a:xfrm>
            <a:off x="359329" y="3608262"/>
            <a:ext cx="1217744" cy="1301274"/>
            <a:chOff x="439778" y="4202353"/>
            <a:chExt cx="1490383" cy="1734497"/>
          </a:xfrm>
        </p:grpSpPr>
        <p:pic>
          <p:nvPicPr>
            <p:cNvPr id="13" name="Obraz 12"/>
            <p:cNvPicPr>
              <a:picLocks noChangeAspect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9778" y="4202353"/>
              <a:ext cx="1490383" cy="1734497"/>
            </a:xfrm>
            <a:prstGeom prst="rect">
              <a:avLst/>
            </a:prstGeom>
          </p:spPr>
        </p:pic>
        <p:pic>
          <p:nvPicPr>
            <p:cNvPr id="1034" name="Picture 10" descr="http://cutepuppyclub.com/wp-content/uploads/2015/05/White-Cute-Puppy-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4357" y="4474670"/>
              <a:ext cx="1179852" cy="7374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31" name="Obraz 30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9730" y="3660019"/>
            <a:ext cx="906130" cy="960578"/>
          </a:xfrm>
          <a:prstGeom prst="rect">
            <a:avLst/>
          </a:prstGeom>
        </p:spPr>
      </p:pic>
      <p:sp>
        <p:nvSpPr>
          <p:cNvPr id="38" name="pole tekstowe 37"/>
          <p:cNvSpPr txBox="1"/>
          <p:nvPr/>
        </p:nvSpPr>
        <p:spPr>
          <a:xfrm>
            <a:off x="4592747" y="4562156"/>
            <a:ext cx="1332549" cy="319258"/>
          </a:xfrm>
          <a:prstGeom prst="rect">
            <a:avLst/>
          </a:prstGeom>
          <a:noFill/>
        </p:spPr>
        <p:txBody>
          <a:bodyPr wrap="none" lIns="72329" tIns="36165" rIns="72329" bIns="36165" rtlCol="0">
            <a:spAutoFit/>
          </a:bodyPr>
          <a:lstStyle/>
          <a:p>
            <a:r>
              <a:rPr lang="pl-PL" dirty="0" smtClean="0"/>
              <a:t>WZMACNIACZ</a:t>
            </a:r>
            <a:endParaRPr lang="pl-PL" dirty="0"/>
          </a:p>
        </p:txBody>
      </p:sp>
      <p:cxnSp>
        <p:nvCxnSpPr>
          <p:cNvPr id="44" name="Łącznik zakrzywiony 43"/>
          <p:cNvCxnSpPr/>
          <p:nvPr/>
        </p:nvCxnSpPr>
        <p:spPr>
          <a:xfrm flipV="1">
            <a:off x="6652741" y="2439137"/>
            <a:ext cx="797781" cy="194170"/>
          </a:xfrm>
          <a:prstGeom prst="curvedConnector3">
            <a:avLst>
              <a:gd name="adj1" fmla="val 50000"/>
            </a:avLst>
          </a:prstGeom>
          <a:ln w="47625">
            <a:headEnd type="none"/>
            <a:tailEnd type="arrow" w="lg" len="lg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object 2"/>
          <p:cNvSpPr txBox="1">
            <a:spLocks/>
          </p:cNvSpPr>
          <p:nvPr/>
        </p:nvSpPr>
        <p:spPr>
          <a:xfrm>
            <a:off x="1948298" y="124272"/>
            <a:ext cx="4608512" cy="584775"/>
          </a:xfrm>
          <a:prstGeom prst="rect">
            <a:avLst/>
          </a:prstGeom>
        </p:spPr>
        <p:txBody>
          <a:bodyPr vert="horz" wrap="square" lIns="0" tIns="0" rIns="0" bIns="0" rtlCol="0" anchor="ctr">
            <a:spAutoFit/>
          </a:bodyPr>
          <a:lstStyle>
            <a:lvl1pPr algn="ctr" defTabSz="795715" rtl="0" eaLnBrk="1" latinLnBrk="0" hangingPunct="1">
              <a:spcBef>
                <a:spcPct val="0"/>
              </a:spcBef>
              <a:buNone/>
              <a:defRPr sz="38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850332"/>
            <a:r>
              <a:rPr lang="en-US" b="1" spc="-22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Przebieg</a:t>
            </a:r>
            <a:r>
              <a:rPr lang="en-US" b="1" spc="-7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</a:t>
            </a:r>
            <a:r>
              <a:rPr lang="en-US" b="1" spc="-4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badan</a:t>
            </a:r>
            <a:r>
              <a:rPr lang="en-US" b="1" spc="4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i</a:t>
            </a:r>
            <a:r>
              <a:rPr lang="en-US" b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a</a:t>
            </a:r>
            <a:endParaRPr lang="en-US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3912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5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0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465718" y="-19744"/>
            <a:ext cx="7906703" cy="857515"/>
          </a:xfrm>
        </p:spPr>
        <p:txBody>
          <a:bodyPr/>
          <a:lstStyle/>
          <a:p>
            <a:r>
              <a:rPr lang="pl-PL" dirty="0" smtClean="0"/>
              <a:t>Wszystkie materiały znajdziecie…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439267" y="772344"/>
            <a:ext cx="7906703" cy="2239521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sz="3200" b="1" dirty="0" smtClean="0">
                <a:solidFill>
                  <a:schemeClr val="accent1">
                    <a:lumMod val="75000"/>
                  </a:schemeClr>
                </a:solidFill>
              </a:rPr>
              <a:t>github.com/</a:t>
            </a:r>
            <a:r>
              <a:rPr lang="pl-PL" sz="3200" b="1" dirty="0" err="1" smtClean="0">
                <a:solidFill>
                  <a:schemeClr val="accent1">
                    <a:lumMod val="75000"/>
                  </a:schemeClr>
                </a:solidFill>
              </a:rPr>
              <a:t>mmagnuski</a:t>
            </a:r>
            <a:r>
              <a:rPr lang="pl-PL" sz="3200" b="1" dirty="0" smtClean="0">
                <a:solidFill>
                  <a:schemeClr val="accent1">
                    <a:lumMod val="75000"/>
                  </a:schemeClr>
                </a:solidFill>
              </a:rPr>
              <a:t>/mozg-</a:t>
            </a:r>
            <a:r>
              <a:rPr lang="pl-PL" sz="3200" b="1" dirty="0" err="1" smtClean="0">
                <a:solidFill>
                  <a:schemeClr val="accent1">
                    <a:lumMod val="75000"/>
                  </a:schemeClr>
                </a:solidFill>
              </a:rPr>
              <a:t>rozpajton</a:t>
            </a:r>
            <a:endParaRPr lang="pl-PL" sz="3200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36228" y="1780456"/>
            <a:ext cx="6887536" cy="32836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62001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373379" y="844352"/>
            <a:ext cx="7906703" cy="857515"/>
          </a:xfrm>
        </p:spPr>
        <p:txBody>
          <a:bodyPr/>
          <a:lstStyle/>
          <a:p>
            <a:r>
              <a:rPr lang="pl-PL" b="1" dirty="0" smtClean="0">
                <a:solidFill>
                  <a:schemeClr val="accent1">
                    <a:lumMod val="75000"/>
                  </a:schemeClr>
                </a:solidFill>
              </a:rPr>
              <a:t>Analiza danych</a:t>
            </a:r>
            <a:endParaRPr lang="pl-PL" b="1" dirty="0">
              <a:solidFill>
                <a:schemeClr val="accent1">
                  <a:lumMod val="75000"/>
                </a:schemeClr>
              </a:solidFill>
            </a:endParaRPr>
          </a:p>
        </p:txBody>
      </p:sp>
      <p:pic>
        <p:nvPicPr>
          <p:cNvPr id="3074" name="Picture 2" descr="https://cdn.psychologytoday.com/sites/default/files/blogs/115633/2014/09/159993-164389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88355" y="1996480"/>
            <a:ext cx="4476750" cy="24765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206841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Obraz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164" y="1652094"/>
            <a:ext cx="3600400" cy="704426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4712" y="2356520"/>
            <a:ext cx="3321304" cy="766908"/>
          </a:xfrm>
          <a:prstGeom prst="rect">
            <a:avLst/>
          </a:prstGeom>
        </p:spPr>
      </p:pic>
      <p:pic>
        <p:nvPicPr>
          <p:cNvPr id="7" name="Obraz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28188" y="3869512"/>
            <a:ext cx="1390208" cy="1244920"/>
          </a:xfrm>
          <a:prstGeom prst="rect">
            <a:avLst/>
          </a:prstGeom>
        </p:spPr>
      </p:pic>
      <p:pic>
        <p:nvPicPr>
          <p:cNvPr id="8" name="Obraz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256708" y="529684"/>
            <a:ext cx="3047623" cy="915541"/>
          </a:xfrm>
          <a:prstGeom prst="rect">
            <a:avLst/>
          </a:prstGeom>
        </p:spPr>
      </p:pic>
      <p:pic>
        <p:nvPicPr>
          <p:cNvPr id="2050" name="Picture 2" descr="http://4.bp.blogspot.com/-o6CwtpMyxhQ/U3D51qCwdaI/AAAAAAAABqQ/Y_hY_NgQe2U/s1600/brainstorm.gif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6668" y="3076600"/>
            <a:ext cx="2357392" cy="9698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91594" y="3939800"/>
            <a:ext cx="1977850" cy="10004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316" name="Picture 4" descr="https://pysurfer.github.io/_static/banner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3760" y="3043420"/>
            <a:ext cx="2987933" cy="8963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18" name="Picture 6" descr="https://www.kfupm.edu.sa/centers/itc/SiteAssets/Lists/ContentPages/AddContentPage/physics_tools_matlab.jpg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72332" y="124272"/>
            <a:ext cx="1046064" cy="13215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320" name="Picture 8" descr="http://dook.pro/media/technology/images/python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15598" y="1926617"/>
            <a:ext cx="2304256" cy="12249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626340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3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33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33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33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http://xinology.com:888/photo/GPESC/autoglass/autoglass-preprocessing-line/agpl-a-series-semi-automatic-autoglass-preprocessing-lin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8316" y="640288"/>
            <a:ext cx="4939447" cy="43220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Prostokąt 5"/>
          <p:cNvSpPr/>
          <p:nvPr/>
        </p:nvSpPr>
        <p:spPr>
          <a:xfrm>
            <a:off x="1728315" y="4079938"/>
            <a:ext cx="1970468" cy="38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dirty="0"/>
              <a:t>Surowe dane</a:t>
            </a:r>
          </a:p>
        </p:txBody>
      </p:sp>
      <p:sp>
        <p:nvSpPr>
          <p:cNvPr id="7" name="Prostokąt 6"/>
          <p:cNvSpPr/>
          <p:nvPr/>
        </p:nvSpPr>
        <p:spPr>
          <a:xfrm>
            <a:off x="1272725" y="2414929"/>
            <a:ext cx="1970468" cy="38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dirty="0"/>
              <a:t>filtrowanie</a:t>
            </a:r>
          </a:p>
        </p:txBody>
      </p:sp>
      <p:sp>
        <p:nvSpPr>
          <p:cNvPr id="8" name="Prostokąt 7"/>
          <p:cNvSpPr/>
          <p:nvPr/>
        </p:nvSpPr>
        <p:spPr>
          <a:xfrm>
            <a:off x="1927938" y="1869004"/>
            <a:ext cx="1970468" cy="38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dirty="0" err="1"/>
              <a:t>epokowanie</a:t>
            </a:r>
            <a:endParaRPr lang="pl-PL" dirty="0"/>
          </a:p>
        </p:txBody>
      </p:sp>
      <p:sp>
        <p:nvSpPr>
          <p:cNvPr id="9" name="Prostokąt 8"/>
          <p:cNvSpPr/>
          <p:nvPr/>
        </p:nvSpPr>
        <p:spPr>
          <a:xfrm>
            <a:off x="2716377" y="1136286"/>
            <a:ext cx="1970468" cy="38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dirty="0"/>
              <a:t>czyszczenie</a:t>
            </a:r>
          </a:p>
        </p:txBody>
      </p:sp>
      <p:sp>
        <p:nvSpPr>
          <p:cNvPr id="10" name="Prostokąt 9"/>
          <p:cNvSpPr/>
          <p:nvPr/>
        </p:nvSpPr>
        <p:spPr>
          <a:xfrm>
            <a:off x="4377942" y="2563142"/>
            <a:ext cx="1120462" cy="38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dirty="0"/>
              <a:t>ICA</a:t>
            </a:r>
          </a:p>
        </p:txBody>
      </p:sp>
      <p:sp>
        <p:nvSpPr>
          <p:cNvPr id="11" name="Prostokąt 10"/>
          <p:cNvSpPr/>
          <p:nvPr/>
        </p:nvSpPr>
        <p:spPr>
          <a:xfrm>
            <a:off x="4868949" y="2999401"/>
            <a:ext cx="1930838" cy="38636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dirty="0"/>
              <a:t>analiza sygnału</a:t>
            </a:r>
          </a:p>
        </p:txBody>
      </p:sp>
      <p:sp>
        <p:nvSpPr>
          <p:cNvPr id="12" name="Prostokąt 11"/>
          <p:cNvSpPr/>
          <p:nvPr/>
        </p:nvSpPr>
        <p:spPr>
          <a:xfrm>
            <a:off x="5369616" y="412304"/>
            <a:ext cx="1930838" cy="57430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8580" tIns="34290" rIns="68580" bIns="3429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pl-PL" dirty="0"/>
              <a:t>analiza statystyczna</a:t>
            </a:r>
          </a:p>
        </p:txBody>
      </p:sp>
    </p:spTree>
    <p:extLst>
      <p:ext uri="{BB962C8B-B14F-4D97-AF65-F5344CB8AC3E}">
        <p14:creationId xmlns:p14="http://schemas.microsoft.com/office/powerpoint/2010/main" val="16249357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47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4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5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object 2"/>
          <p:cNvSpPr txBox="1">
            <a:spLocks noGrp="1"/>
          </p:cNvSpPr>
          <p:nvPr>
            <p:ph type="title"/>
          </p:nvPr>
        </p:nvSpPr>
        <p:spPr>
          <a:xfrm>
            <a:off x="1080244" y="268288"/>
            <a:ext cx="6120680" cy="58477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850332"/>
            <a:r>
              <a:rPr lang="pl-PL" b="1" spc="-22" smtClean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Bardziej złożone analizy</a:t>
            </a:r>
            <a:endParaRPr b="1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458" y="867448"/>
            <a:ext cx="8280920" cy="4113798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2664420" y="885316"/>
            <a:ext cx="1368152" cy="377546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mtClean="0"/>
              <a:t>c</a:t>
            </a:r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4248596" y="867448"/>
            <a:ext cx="1368152" cy="377546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mtClean="0"/>
              <a:t>c</a:t>
            </a:r>
            <a:endParaRPr lang="pl-PL"/>
          </a:p>
        </p:txBody>
      </p:sp>
      <p:sp>
        <p:nvSpPr>
          <p:cNvPr id="9" name="Prostokąt 8"/>
          <p:cNvSpPr/>
          <p:nvPr/>
        </p:nvSpPr>
        <p:spPr>
          <a:xfrm>
            <a:off x="5688756" y="874730"/>
            <a:ext cx="1368152" cy="377546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mtClean="0"/>
              <a:t>c</a:t>
            </a:r>
            <a:endParaRPr lang="pl-PL"/>
          </a:p>
        </p:txBody>
      </p:sp>
      <p:sp>
        <p:nvSpPr>
          <p:cNvPr id="10" name="Prostokąt 9"/>
          <p:cNvSpPr/>
          <p:nvPr/>
        </p:nvSpPr>
        <p:spPr>
          <a:xfrm>
            <a:off x="7074757" y="874730"/>
            <a:ext cx="1368152" cy="3775460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mtClean="0"/>
              <a:t>c</a:t>
            </a:r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1250331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10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raz 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6" b="48791"/>
          <a:stretch/>
        </p:blipFill>
        <p:spPr>
          <a:xfrm>
            <a:off x="432172" y="1564432"/>
            <a:ext cx="2884159" cy="2712489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30" t="50502"/>
          <a:stretch/>
        </p:blipFill>
        <p:spPr>
          <a:xfrm>
            <a:off x="3316331" y="1564432"/>
            <a:ext cx="2941315" cy="2712489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841" t="3086"/>
          <a:stretch/>
        </p:blipFill>
        <p:spPr>
          <a:xfrm>
            <a:off x="6257645" y="1564432"/>
            <a:ext cx="2381292" cy="2712489"/>
          </a:xfrm>
          <a:prstGeom prst="rect">
            <a:avLst/>
          </a:prstGeom>
        </p:spPr>
      </p:pic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439267" y="206043"/>
            <a:ext cx="7906703" cy="857515"/>
          </a:xfrm>
        </p:spPr>
        <p:txBody>
          <a:bodyPr>
            <a:normAutofit/>
          </a:bodyPr>
          <a:lstStyle/>
          <a:p>
            <a:pPr defTabSz="668382">
              <a:lnSpc>
                <a:spcPct val="95000"/>
              </a:lnSpc>
            </a:pPr>
            <a:r>
              <a:rPr lang="pl-PL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Przykładowe wyniki z badań EEG</a:t>
            </a:r>
            <a:endParaRPr lang="pl-PL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444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439267" y="206043"/>
            <a:ext cx="7906703" cy="857515"/>
          </a:xfrm>
        </p:spPr>
        <p:txBody>
          <a:bodyPr>
            <a:normAutofit/>
          </a:bodyPr>
          <a:lstStyle/>
          <a:p>
            <a:pPr defTabSz="668382">
              <a:lnSpc>
                <a:spcPct val="95000"/>
              </a:lnSpc>
            </a:pPr>
            <a:r>
              <a:rPr lang="pl-PL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Przykładowe wyniki z badań EEG</a:t>
            </a:r>
            <a:endParaRPr lang="pl-PL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" y="879745"/>
            <a:ext cx="8785225" cy="423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64972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ytuł 12"/>
          <p:cNvSpPr>
            <a:spLocks noGrp="1"/>
          </p:cNvSpPr>
          <p:nvPr>
            <p:ph type="title"/>
          </p:nvPr>
        </p:nvSpPr>
        <p:spPr>
          <a:xfrm>
            <a:off x="439267" y="206043"/>
            <a:ext cx="7906703" cy="857515"/>
          </a:xfrm>
        </p:spPr>
        <p:txBody>
          <a:bodyPr>
            <a:normAutofit/>
          </a:bodyPr>
          <a:lstStyle/>
          <a:p>
            <a:pPr defTabSz="668382">
              <a:lnSpc>
                <a:spcPct val="95000"/>
              </a:lnSpc>
            </a:pPr>
            <a:r>
              <a:rPr lang="pl-PL" sz="2800" b="1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Przykładowe wyniki z badań EEG</a:t>
            </a:r>
            <a:endParaRPr lang="pl-PL" sz="280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4" name="Obraz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6188" y="1098815"/>
            <a:ext cx="1733550" cy="370522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0604" y="1143507"/>
            <a:ext cx="3735238" cy="36605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0139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 cstate="print"/>
          <a:srcRect/>
          <a:stretch>
            <a:fillRect/>
          </a:stretch>
        </p:blipFill>
        <p:spPr bwMode="auto">
          <a:xfrm>
            <a:off x="720204" y="3492782"/>
            <a:ext cx="4572000" cy="1503057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5" name="Picture 2"/>
          <p:cNvPicPr>
            <a:picLocks noChangeAspect="1" noChangeArrowheads="1"/>
          </p:cNvPicPr>
          <p:nvPr/>
        </p:nvPicPr>
        <p:blipFill>
          <a:blip r:embed="rId3" cstate="print"/>
          <a:srcRect l="439" t="675"/>
          <a:stretch>
            <a:fillRect/>
          </a:stretch>
        </p:blipFill>
        <p:spPr bwMode="auto">
          <a:xfrm>
            <a:off x="4966879" y="1048783"/>
            <a:ext cx="3646192" cy="236865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6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517843" y="1048783"/>
            <a:ext cx="3744354" cy="1938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124" y="68084"/>
            <a:ext cx="8795319" cy="704260"/>
          </a:xfrm>
        </p:spPr>
        <p:txBody>
          <a:bodyPr>
            <a:normAutofit/>
          </a:bodyPr>
          <a:lstStyle/>
          <a:p>
            <a:r>
              <a:rPr lang="pl-PL" sz="2800" b="1" dirty="0" smtClean="0">
                <a:solidFill>
                  <a:schemeClr val="bg1">
                    <a:lumMod val="65000"/>
                  </a:schemeClr>
                </a:solidFill>
              </a:rPr>
              <a:t>Fale mózgowe – synchronizacja na różnych poziomach</a:t>
            </a:r>
            <a:endParaRPr lang="pl-PL" sz="2800" b="1" dirty="0">
              <a:solidFill>
                <a:schemeClr val="bg1">
                  <a:lumMod val="6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774979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members.arstechnica.com/x/albino_eatpod/specific-eeg-states.gif"/>
          <p:cNvPicPr>
            <a:picLocks noChangeAspect="1" noChangeArrowheads="1"/>
          </p:cNvPicPr>
          <p:nvPr/>
        </p:nvPicPr>
        <p:blipFill rotWithShape="1">
          <a:blip r:embed="rId2" cstate="print"/>
          <a:srcRect b="29214"/>
          <a:stretch/>
        </p:blipFill>
        <p:spPr bwMode="auto">
          <a:xfrm>
            <a:off x="1902043" y="735773"/>
            <a:ext cx="4744463" cy="3403428"/>
          </a:xfrm>
          <a:prstGeom prst="rect">
            <a:avLst/>
          </a:prstGeom>
          <a:noFill/>
        </p:spPr>
      </p:pic>
      <p:sp>
        <p:nvSpPr>
          <p:cNvPr id="2" name="Prostokąt 1"/>
          <p:cNvSpPr/>
          <p:nvPr/>
        </p:nvSpPr>
        <p:spPr>
          <a:xfrm>
            <a:off x="1902036" y="1330029"/>
            <a:ext cx="4825492" cy="1080453"/>
          </a:xfrm>
          <a:prstGeom prst="rect">
            <a:avLst/>
          </a:prstGeom>
          <a:solidFill>
            <a:schemeClr val="accent1">
              <a:alpha val="26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444273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0" t="15958" r="75809" b="65201"/>
          <a:stretch/>
        </p:blipFill>
        <p:spPr>
          <a:xfrm>
            <a:off x="1501703" y="789798"/>
            <a:ext cx="1706706" cy="985538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202" y="789803"/>
            <a:ext cx="3484920" cy="32478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77903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6" y="1374234"/>
            <a:ext cx="1877283" cy="3034665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5630" y="1701290"/>
            <a:ext cx="2432655" cy="2743462"/>
          </a:xfrm>
          <a:prstGeom prst="rect">
            <a:avLst/>
          </a:prstGeom>
        </p:spPr>
      </p:pic>
      <p:pic>
        <p:nvPicPr>
          <p:cNvPr id="6" name="Obraz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0725" y="742062"/>
            <a:ext cx="2952328" cy="3672408"/>
          </a:xfrm>
          <a:prstGeom prst="rect">
            <a:avLst/>
          </a:prstGeom>
        </p:spPr>
      </p:pic>
      <p:sp>
        <p:nvSpPr>
          <p:cNvPr id="7" name="Prostokąt 6"/>
          <p:cNvSpPr/>
          <p:nvPr/>
        </p:nvSpPr>
        <p:spPr>
          <a:xfrm>
            <a:off x="1656314" y="4161735"/>
            <a:ext cx="654459" cy="219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6" rIns="91408" bIns="45706" rtlCol="0" anchor="ctr"/>
          <a:lstStyle/>
          <a:p>
            <a:pPr algn="ctr"/>
            <a:endParaRPr lang="pl-PL"/>
          </a:p>
        </p:txBody>
      </p:sp>
      <p:sp>
        <p:nvSpPr>
          <p:cNvPr id="8" name="Prostokąt 7"/>
          <p:cNvSpPr/>
          <p:nvPr/>
        </p:nvSpPr>
        <p:spPr>
          <a:xfrm>
            <a:off x="2880444" y="3942407"/>
            <a:ext cx="654459" cy="219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6" rIns="91408" bIns="45706" rtlCol="0" anchor="ctr"/>
          <a:lstStyle/>
          <a:p>
            <a:pPr algn="ctr"/>
            <a:endParaRPr lang="pl-PL"/>
          </a:p>
        </p:txBody>
      </p:sp>
      <p:sp>
        <p:nvSpPr>
          <p:cNvPr id="9" name="Prostokąt 8"/>
          <p:cNvSpPr/>
          <p:nvPr/>
        </p:nvSpPr>
        <p:spPr>
          <a:xfrm>
            <a:off x="7548622" y="3678838"/>
            <a:ext cx="728100" cy="219329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6" rIns="91408" bIns="45706" rtlCol="0" anchor="ctr"/>
          <a:lstStyle/>
          <a:p>
            <a:pPr algn="ctr"/>
            <a:endParaRPr lang="pl-PL"/>
          </a:p>
        </p:txBody>
      </p:sp>
      <p:sp>
        <p:nvSpPr>
          <p:cNvPr id="10" name="Tytuł 1"/>
          <p:cNvSpPr>
            <a:spLocks noGrp="1"/>
          </p:cNvSpPr>
          <p:nvPr>
            <p:ph type="title"/>
          </p:nvPr>
        </p:nvSpPr>
        <p:spPr>
          <a:xfrm>
            <a:off x="-287907" y="244828"/>
            <a:ext cx="5823173" cy="994479"/>
          </a:xfrm>
        </p:spPr>
        <p:txBody>
          <a:bodyPr>
            <a:normAutofit/>
          </a:bodyPr>
          <a:lstStyle/>
          <a:p>
            <a:r>
              <a:rPr lang="pl-PL" sz="3600" b="1">
                <a:solidFill>
                  <a:schemeClr val="tx1">
                    <a:lumMod val="75000"/>
                    <a:lumOff val="25000"/>
                  </a:schemeClr>
                </a:solidFill>
              </a:rPr>
              <a:t>Mózgi bywają różne…</a:t>
            </a:r>
            <a:endParaRPr lang="en-US" sz="3600" b="1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141119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ytuł 1"/>
          <p:cNvSpPr>
            <a:spLocks noGrp="1"/>
          </p:cNvSpPr>
          <p:nvPr>
            <p:ph type="title"/>
          </p:nvPr>
        </p:nvSpPr>
        <p:spPr>
          <a:xfrm>
            <a:off x="1427605" y="206043"/>
            <a:ext cx="5930027" cy="857515"/>
          </a:xfrm>
        </p:spPr>
        <p:txBody>
          <a:bodyPr>
            <a:noAutofit/>
          </a:bodyPr>
          <a:lstStyle/>
          <a:p>
            <a:pPr algn="ctr"/>
            <a:r>
              <a:rPr lang="pl-PL" b="1" dirty="0" smtClean="0">
                <a:solidFill>
                  <a:schemeClr val="bg1">
                    <a:lumMod val="75000"/>
                  </a:schemeClr>
                </a:solidFill>
              </a:rPr>
              <a:t>Integracja percepcyjna</a:t>
            </a:r>
            <a:endParaRPr lang="pl-PL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8388" y="1063557"/>
            <a:ext cx="5568450" cy="2287450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ole tekstowe 1"/>
          <p:cNvSpPr txBox="1"/>
          <p:nvPr/>
        </p:nvSpPr>
        <p:spPr>
          <a:xfrm>
            <a:off x="7299142" y="4841496"/>
            <a:ext cx="1488360" cy="313710"/>
          </a:xfrm>
          <a:prstGeom prst="rect">
            <a:avLst/>
          </a:prstGeom>
          <a:noFill/>
        </p:spPr>
        <p:txBody>
          <a:bodyPr wrap="square" lIns="66840" tIns="33418" rIns="66840" bIns="33418" rtlCol="0">
            <a:spAutoFit/>
          </a:bodyPr>
          <a:lstStyle/>
          <a:p>
            <a:r>
              <a:rPr lang="pl-PL" dirty="0" err="1"/>
              <a:t>Hipp</a:t>
            </a:r>
            <a:r>
              <a:rPr lang="pl-PL" dirty="0"/>
              <a:t> i inni, 2011</a:t>
            </a:r>
          </a:p>
        </p:txBody>
      </p:sp>
    </p:spTree>
    <p:extLst>
      <p:ext uri="{BB962C8B-B14F-4D97-AF65-F5344CB8AC3E}">
        <p14:creationId xmlns:p14="http://schemas.microsoft.com/office/powerpoint/2010/main" val="30850115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pPr algn="ctr"/>
            <a:r>
              <a:rPr lang="pl-PL" b="1" dirty="0" smtClean="0">
                <a:solidFill>
                  <a:schemeClr val="bg1">
                    <a:lumMod val="75000"/>
                  </a:schemeClr>
                </a:solidFill>
              </a:rPr>
              <a:t>Integracja percepcyjna</a:t>
            </a:r>
            <a:endParaRPr lang="pl-PL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5989" y="1062180"/>
            <a:ext cx="4651540" cy="376677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Prostokąt 3"/>
          <p:cNvSpPr/>
          <p:nvPr/>
        </p:nvSpPr>
        <p:spPr>
          <a:xfrm>
            <a:off x="2057697" y="2522675"/>
            <a:ext cx="3392316" cy="231550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endParaRPr lang="pl-PL"/>
          </a:p>
        </p:txBody>
      </p:sp>
      <p:sp>
        <p:nvSpPr>
          <p:cNvPr id="5" name="Prostokąt 4"/>
          <p:cNvSpPr/>
          <p:nvPr/>
        </p:nvSpPr>
        <p:spPr>
          <a:xfrm>
            <a:off x="5450020" y="2522675"/>
            <a:ext cx="1277515" cy="2315501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mtClean="0"/>
              <a:t>c</a:t>
            </a:r>
            <a:endParaRPr lang="pl-PL"/>
          </a:p>
        </p:txBody>
      </p:sp>
      <p:sp>
        <p:nvSpPr>
          <p:cNvPr id="7" name="pole tekstowe 6"/>
          <p:cNvSpPr txBox="1"/>
          <p:nvPr/>
        </p:nvSpPr>
        <p:spPr>
          <a:xfrm>
            <a:off x="7272932" y="4843655"/>
            <a:ext cx="1580925" cy="313710"/>
          </a:xfrm>
          <a:prstGeom prst="rect">
            <a:avLst/>
          </a:prstGeom>
          <a:noFill/>
        </p:spPr>
        <p:txBody>
          <a:bodyPr wrap="square" lIns="66840" tIns="33418" rIns="66840" bIns="33418" rtlCol="0">
            <a:spAutoFit/>
          </a:bodyPr>
          <a:lstStyle/>
          <a:p>
            <a:r>
              <a:rPr lang="pl-PL" dirty="0" err="1"/>
              <a:t>Hipp</a:t>
            </a:r>
            <a:r>
              <a:rPr lang="pl-PL" dirty="0"/>
              <a:t> i inni, 2011</a:t>
            </a:r>
          </a:p>
        </p:txBody>
      </p:sp>
    </p:spTree>
    <p:extLst>
      <p:ext uri="{BB962C8B-B14F-4D97-AF65-F5344CB8AC3E}">
        <p14:creationId xmlns:p14="http://schemas.microsoft.com/office/powerpoint/2010/main" val="41271966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ytuł 1"/>
          <p:cNvSpPr>
            <a:spLocks noGrp="1"/>
          </p:cNvSpPr>
          <p:nvPr>
            <p:ph type="title"/>
          </p:nvPr>
        </p:nvSpPr>
        <p:spPr>
          <a:xfrm>
            <a:off x="515989" y="21744"/>
            <a:ext cx="7577257" cy="994479"/>
          </a:xfrm>
        </p:spPr>
        <p:txBody>
          <a:bodyPr>
            <a:noAutofit/>
          </a:bodyPr>
          <a:lstStyle/>
          <a:p>
            <a:pPr algn="ctr"/>
            <a:r>
              <a:rPr lang="pl-PL" b="1" dirty="0" smtClean="0">
                <a:solidFill>
                  <a:schemeClr val="bg1">
                    <a:lumMod val="75000"/>
                  </a:schemeClr>
                </a:solidFill>
              </a:rPr>
              <a:t>Integracja percepcyjna</a:t>
            </a:r>
            <a:endParaRPr lang="pl-PL" b="1" dirty="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4154" y="843819"/>
            <a:ext cx="5260927" cy="334799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Prostokąt 1"/>
          <p:cNvSpPr/>
          <p:nvPr/>
        </p:nvSpPr>
        <p:spPr>
          <a:xfrm>
            <a:off x="1674154" y="843818"/>
            <a:ext cx="5260927" cy="1807329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endParaRPr lang="pl-PL"/>
          </a:p>
        </p:txBody>
      </p:sp>
      <p:sp>
        <p:nvSpPr>
          <p:cNvPr id="5" name="Prostokąt 4"/>
          <p:cNvSpPr/>
          <p:nvPr/>
        </p:nvSpPr>
        <p:spPr>
          <a:xfrm>
            <a:off x="1666760" y="2651154"/>
            <a:ext cx="1371296" cy="1540669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endParaRPr lang="pl-PL"/>
          </a:p>
        </p:txBody>
      </p:sp>
      <p:sp>
        <p:nvSpPr>
          <p:cNvPr id="6" name="Prostokąt 5"/>
          <p:cNvSpPr/>
          <p:nvPr/>
        </p:nvSpPr>
        <p:spPr>
          <a:xfrm>
            <a:off x="5641877" y="2651154"/>
            <a:ext cx="1293200" cy="1540669"/>
          </a:xfrm>
          <a:prstGeom prst="rect">
            <a:avLst/>
          </a:prstGeom>
          <a:solidFill>
            <a:schemeClr val="bg1">
              <a:lumMod val="95000"/>
              <a:alpha val="8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endParaRPr lang="pl-PL"/>
          </a:p>
        </p:txBody>
      </p:sp>
      <p:sp>
        <p:nvSpPr>
          <p:cNvPr id="9" name="pole tekstowe 8"/>
          <p:cNvSpPr txBox="1"/>
          <p:nvPr/>
        </p:nvSpPr>
        <p:spPr>
          <a:xfrm>
            <a:off x="7272932" y="4831378"/>
            <a:ext cx="1512293" cy="313710"/>
          </a:xfrm>
          <a:prstGeom prst="rect">
            <a:avLst/>
          </a:prstGeom>
          <a:noFill/>
        </p:spPr>
        <p:txBody>
          <a:bodyPr wrap="square" lIns="66840" tIns="33418" rIns="66840" bIns="33418" rtlCol="0">
            <a:spAutoFit/>
          </a:bodyPr>
          <a:lstStyle/>
          <a:p>
            <a:r>
              <a:rPr lang="pl-PL" dirty="0" err="1"/>
              <a:t>Hipp</a:t>
            </a:r>
            <a:r>
              <a:rPr lang="pl-PL" dirty="0"/>
              <a:t> i inni, 2011</a:t>
            </a:r>
          </a:p>
        </p:txBody>
      </p:sp>
    </p:spTree>
    <p:extLst>
      <p:ext uri="{BB962C8B-B14F-4D97-AF65-F5344CB8AC3E}">
        <p14:creationId xmlns:p14="http://schemas.microsoft.com/office/powerpoint/2010/main" val="648622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>
          <a:xfrm>
            <a:off x="504180" y="2140496"/>
            <a:ext cx="7906703" cy="857515"/>
          </a:xfrm>
        </p:spPr>
        <p:txBody>
          <a:bodyPr/>
          <a:lstStyle/>
          <a:p>
            <a:r>
              <a:rPr lang="pl-PL" dirty="0" smtClean="0"/>
              <a:t>poznajemy konsolę</a:t>
            </a:r>
            <a:endParaRPr lang="pl-PL" dirty="0"/>
          </a:p>
        </p:txBody>
      </p:sp>
    </p:spTree>
    <p:extLst>
      <p:ext uri="{BB962C8B-B14F-4D97-AF65-F5344CB8AC3E}">
        <p14:creationId xmlns:p14="http://schemas.microsoft.com/office/powerpoint/2010/main" val="4250746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Programowanie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pl-PL" dirty="0" smtClean="0"/>
              <a:t>Programowanie nie jest wcale tak trudne, jak może się Wam wydawać</a:t>
            </a:r>
          </a:p>
          <a:p>
            <a:r>
              <a:rPr lang="pl-PL" dirty="0" smtClean="0"/>
              <a:t>Komputer jest po prostu bardzo głupi, więc trzeba mu bardzo precyzyjnie opisywać co i w jakiej kolejności ma zrobić</a:t>
            </a:r>
          </a:p>
          <a:p>
            <a:r>
              <a:rPr lang="pl-PL" dirty="0" smtClean="0"/>
              <a:t>Na przykład jak umyć ręce:</a:t>
            </a:r>
            <a:endParaRPr lang="pl-PL" dirty="0"/>
          </a:p>
          <a:p>
            <a:pPr lvl="1"/>
            <a:r>
              <a:rPr lang="pl-PL" dirty="0" smtClean="0"/>
              <a:t>wejdź do łazienki</a:t>
            </a:r>
            <a:endParaRPr lang="pl-PL" dirty="0"/>
          </a:p>
          <a:p>
            <a:pPr lvl="1"/>
            <a:r>
              <a:rPr lang="pl-PL" dirty="0"/>
              <a:t>z</a:t>
            </a:r>
            <a:r>
              <a:rPr lang="pl-PL" dirty="0" smtClean="0"/>
              <a:t>najdź umywalkę</a:t>
            </a:r>
          </a:p>
          <a:p>
            <a:pPr lvl="1"/>
            <a:r>
              <a:rPr lang="pl-PL" dirty="0"/>
              <a:t>p</a:t>
            </a:r>
            <a:r>
              <a:rPr lang="pl-PL" dirty="0" smtClean="0"/>
              <a:t>odejdź do umywalki</a:t>
            </a:r>
          </a:p>
          <a:p>
            <a:pPr lvl="1"/>
            <a:r>
              <a:rPr lang="pl-PL" dirty="0"/>
              <a:t>z</a:t>
            </a:r>
            <a:r>
              <a:rPr lang="pl-PL" dirty="0" smtClean="0"/>
              <a:t>najdź mydło</a:t>
            </a:r>
          </a:p>
          <a:p>
            <a:pPr lvl="1"/>
            <a:r>
              <a:rPr lang="pl-PL" dirty="0" smtClean="0"/>
              <a:t>prawą dłonią włącz strumień wody (tyle że tutaj trzeba by dokładnie opisać jeżeli kurek – to jak włączyć, jeżeli wajcha – jak itd.)</a:t>
            </a:r>
          </a:p>
          <a:p>
            <a:pPr lvl="1"/>
            <a:r>
              <a:rPr lang="pl-PL" dirty="0" smtClean="0"/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7217803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Programowanie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10000"/>
          </a:bodyPr>
          <a:lstStyle/>
          <a:p>
            <a:r>
              <a:rPr lang="pl-PL" dirty="0" smtClean="0"/>
              <a:t>Podstawowe koncepty programistyczne</a:t>
            </a:r>
          </a:p>
          <a:p>
            <a:pPr marL="0" indent="0">
              <a:buNone/>
            </a:pPr>
            <a:endParaRPr lang="pl-PL" dirty="0"/>
          </a:p>
          <a:p>
            <a:pPr marL="0" indent="0">
              <a:buNone/>
            </a:pPr>
            <a:r>
              <a:rPr lang="pl-PL" b="1" dirty="0" smtClean="0"/>
              <a:t>Zmienna</a:t>
            </a:r>
          </a:p>
          <a:p>
            <a:pPr marL="0" indent="0">
              <a:buNone/>
            </a:pPr>
            <a:r>
              <a:rPr lang="pl-PL" dirty="0" smtClean="0"/>
              <a:t>zmienna to w zasadzie odpowiednik „coś” z języka naturalnego</a:t>
            </a:r>
          </a:p>
          <a:p>
            <a:pPr marL="0" indent="0">
              <a:buNone/>
            </a:pPr>
            <a:r>
              <a:rPr lang="pl-PL" dirty="0" smtClean="0"/>
              <a:t>bardziej precyzyjnie zmienna to takie pudełko, które ma swoją nazwę i zawartość</a:t>
            </a:r>
          </a:p>
          <a:p>
            <a:pPr marL="0" indent="0">
              <a:buNone/>
            </a:pPr>
            <a:r>
              <a:rPr lang="pl-PL" altLang="pl-PL" dirty="0" err="1" smtClean="0">
                <a:solidFill>
                  <a:srgbClr val="24292E"/>
                </a:solidFill>
                <a:latin typeface="Consolas" panose="020B0609020204030204" pitchFamily="49" charset="0"/>
              </a:rPr>
              <a:t>mój_fajny_napis</a:t>
            </a:r>
            <a:r>
              <a:rPr lang="pl-PL" altLang="pl-PL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pl-PL" altLang="pl-PL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pl-PL" altLang="pl-PL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pl-PL" altLang="pl-PL" dirty="0" smtClean="0">
                <a:solidFill>
                  <a:srgbClr val="183691"/>
                </a:solidFill>
                <a:latin typeface="Consolas" panose="020B0609020204030204" pitchFamily="49" charset="0"/>
              </a:rPr>
              <a:t>'pstrąg </a:t>
            </a:r>
            <a:r>
              <a:rPr lang="pl-PL" altLang="pl-PL" dirty="0" err="1" smtClean="0">
                <a:solidFill>
                  <a:srgbClr val="183691"/>
                </a:solidFill>
                <a:latin typeface="Consolas" panose="020B0609020204030204" pitchFamily="49" charset="0"/>
              </a:rPr>
              <a:t>zabijucha</a:t>
            </a:r>
            <a:r>
              <a:rPr lang="pl-PL" altLang="pl-PL" dirty="0">
                <a:solidFill>
                  <a:srgbClr val="183691"/>
                </a:solidFill>
                <a:latin typeface="Consolas" panose="020B0609020204030204" pitchFamily="49" charset="0"/>
              </a:rPr>
              <a:t>'</a:t>
            </a:r>
            <a:endParaRPr lang="pl-PL" altLang="pl-PL" dirty="0" smtClean="0">
              <a:solidFill>
                <a:srgbClr val="183691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altLang="pl-PL" dirty="0" err="1" smtClean="0">
                <a:solidFill>
                  <a:srgbClr val="24292E"/>
                </a:solidFill>
                <a:latin typeface="Consolas" panose="020B0609020204030204" pitchFamily="49" charset="0"/>
              </a:rPr>
              <a:t>n_channels</a:t>
            </a:r>
            <a:r>
              <a:rPr lang="pl-PL" altLang="pl-PL" dirty="0" smtClean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pl-PL" altLang="pl-PL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pl-PL" altLang="pl-PL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pl-PL" altLang="pl-PL" dirty="0" smtClean="0">
                <a:solidFill>
                  <a:srgbClr val="0086B3"/>
                </a:solidFill>
                <a:latin typeface="Consolas" panose="020B0609020204030204" pitchFamily="49" charset="0"/>
              </a:rPr>
              <a:t>128</a:t>
            </a:r>
            <a:endParaRPr lang="pl-PL" dirty="0" smtClean="0"/>
          </a:p>
        </p:txBody>
      </p:sp>
    </p:spTree>
    <p:extLst>
      <p:ext uri="{BB962C8B-B14F-4D97-AF65-F5344CB8AC3E}">
        <p14:creationId xmlns:p14="http://schemas.microsoft.com/office/powerpoint/2010/main" val="31618056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Programowanie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pl-PL" b="1" dirty="0" smtClean="0"/>
              <a:t>Funkcja</a:t>
            </a:r>
          </a:p>
          <a:p>
            <a:pPr marL="0" indent="0">
              <a:buNone/>
            </a:pPr>
            <a:r>
              <a:rPr lang="pl-PL" dirty="0" smtClean="0"/>
              <a:t>funkcja to już nie coś, ale </a:t>
            </a:r>
            <a:r>
              <a:rPr lang="pl-PL" dirty="0" err="1" smtClean="0"/>
              <a:t>cosiowanie</a:t>
            </a:r>
            <a:r>
              <a:rPr lang="pl-PL" dirty="0" smtClean="0"/>
              <a:t> (jakkolwiek głupio to brzmi) – to proces który np. dostaje jakieś dane i je przekształca (coś nam na tych danych liczy)</a:t>
            </a:r>
          </a:p>
          <a:p>
            <a:pPr marL="0" indent="0">
              <a:buNone/>
            </a:pPr>
            <a:endParaRPr lang="pl-PL" dirty="0" smtClean="0"/>
          </a:p>
          <a:p>
            <a:pPr marL="0" indent="0">
              <a:buNone/>
            </a:pPr>
            <a:r>
              <a:rPr lang="pl-PL" altLang="pl-PL" dirty="0" smtClean="0">
                <a:solidFill>
                  <a:srgbClr val="24292E"/>
                </a:solidFill>
                <a:latin typeface="Consolas" panose="020B0609020204030204" pitchFamily="49" charset="0"/>
              </a:rPr>
              <a:t>pieniądze </a:t>
            </a:r>
            <a:r>
              <a:rPr lang="pl-PL" altLang="pl-PL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pl-PL" altLang="pl-PL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pl-PL" altLang="pl-PL" dirty="0" smtClean="0">
                <a:solidFill>
                  <a:srgbClr val="24292E"/>
                </a:solidFill>
                <a:latin typeface="Consolas" panose="020B0609020204030204" pitchFamily="49" charset="0"/>
              </a:rPr>
              <a:t>sprzedaj(kalosz)</a:t>
            </a:r>
          </a:p>
          <a:p>
            <a:pPr marL="0" indent="0">
              <a:buNone/>
            </a:pPr>
            <a:endParaRPr lang="pl-PL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dirty="0" smtClean="0"/>
              <a:t>funkcja wcale nie musi nic zwracać (ale często tak jest)</a:t>
            </a:r>
          </a:p>
          <a:p>
            <a:pPr marL="0" indent="0">
              <a:buNone/>
            </a:pPr>
            <a:r>
              <a:rPr lang="pl-PL" dirty="0" smtClean="0"/>
              <a:t>nie musi też niczego przyjmować (ale często tak jest)</a:t>
            </a:r>
          </a:p>
        </p:txBody>
      </p:sp>
      <p:sp>
        <p:nvSpPr>
          <p:cNvPr id="4" name="Prostokąt 3"/>
          <p:cNvSpPr/>
          <p:nvPr/>
        </p:nvSpPr>
        <p:spPr>
          <a:xfrm>
            <a:off x="485324" y="2904664"/>
            <a:ext cx="1602445" cy="359395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89" tIns="32945" rIns="65889" bIns="329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sz="1153"/>
          </a:p>
        </p:txBody>
      </p:sp>
      <p:sp>
        <p:nvSpPr>
          <p:cNvPr id="5" name="Prostokąt 4"/>
          <p:cNvSpPr/>
          <p:nvPr/>
        </p:nvSpPr>
        <p:spPr>
          <a:xfrm>
            <a:off x="4052586" y="2799594"/>
            <a:ext cx="1060106" cy="581135"/>
          </a:xfrm>
          <a:prstGeom prst="rect">
            <a:avLst/>
          </a:prstGeom>
          <a:solidFill>
            <a:srgbClr val="92D050">
              <a:alpha val="67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89" tIns="32945" rIns="65889" bIns="329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sz="1153"/>
          </a:p>
        </p:txBody>
      </p:sp>
      <p:sp>
        <p:nvSpPr>
          <p:cNvPr id="6" name="Prostokąt 5"/>
          <p:cNvSpPr/>
          <p:nvPr/>
        </p:nvSpPr>
        <p:spPr>
          <a:xfrm>
            <a:off x="2513058" y="2888235"/>
            <a:ext cx="2743650" cy="35939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89" tIns="32945" rIns="65889" bIns="329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sz="1153"/>
          </a:p>
        </p:txBody>
      </p:sp>
      <p:sp>
        <p:nvSpPr>
          <p:cNvPr id="7" name="pole tekstowe 6"/>
          <p:cNvSpPr txBox="1"/>
          <p:nvPr/>
        </p:nvSpPr>
        <p:spPr>
          <a:xfrm>
            <a:off x="5205880" y="2392877"/>
            <a:ext cx="1921768" cy="26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3" dirty="0"/>
              <a:t>argumenty wejściowe</a:t>
            </a:r>
          </a:p>
        </p:txBody>
      </p:sp>
      <p:sp>
        <p:nvSpPr>
          <p:cNvPr id="8" name="pole tekstowe 7"/>
          <p:cNvSpPr txBox="1"/>
          <p:nvPr/>
        </p:nvSpPr>
        <p:spPr>
          <a:xfrm>
            <a:off x="451311" y="3287335"/>
            <a:ext cx="1921768" cy="2697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l-PL" sz="1153" dirty="0"/>
              <a:t>argumenty wyjściowe</a:t>
            </a:r>
          </a:p>
        </p:txBody>
      </p:sp>
      <p:sp>
        <p:nvSpPr>
          <p:cNvPr id="9" name="Dowolny kształt 8"/>
          <p:cNvSpPr/>
          <p:nvPr/>
        </p:nvSpPr>
        <p:spPr>
          <a:xfrm>
            <a:off x="4546988" y="2503445"/>
            <a:ext cx="551630" cy="326139"/>
          </a:xfrm>
          <a:custGeom>
            <a:avLst/>
            <a:gdLst>
              <a:gd name="connsiteX0" fmla="*/ 765544 w 765544"/>
              <a:gd name="connsiteY0" fmla="*/ 27307 h 452610"/>
              <a:gd name="connsiteX1" fmla="*/ 414670 w 765544"/>
              <a:gd name="connsiteY1" fmla="*/ 6042 h 452610"/>
              <a:gd name="connsiteX2" fmla="*/ 116958 w 765544"/>
              <a:gd name="connsiteY2" fmla="*/ 123000 h 452610"/>
              <a:gd name="connsiteX3" fmla="*/ 21265 w 765544"/>
              <a:gd name="connsiteY3" fmla="*/ 293121 h 452610"/>
              <a:gd name="connsiteX4" fmla="*/ 0 w 765544"/>
              <a:gd name="connsiteY4" fmla="*/ 452610 h 452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765544" h="452610">
                <a:moveTo>
                  <a:pt x="765544" y="27307"/>
                </a:moveTo>
                <a:cubicBezTo>
                  <a:pt x="644156" y="8700"/>
                  <a:pt x="522768" y="-9907"/>
                  <a:pt x="414670" y="6042"/>
                </a:cubicBezTo>
                <a:cubicBezTo>
                  <a:pt x="306572" y="21991"/>
                  <a:pt x="182525" y="75154"/>
                  <a:pt x="116958" y="123000"/>
                </a:cubicBezTo>
                <a:cubicBezTo>
                  <a:pt x="51391" y="170846"/>
                  <a:pt x="40758" y="238186"/>
                  <a:pt x="21265" y="293121"/>
                </a:cubicBezTo>
                <a:cubicBezTo>
                  <a:pt x="1772" y="348056"/>
                  <a:pt x="886" y="400333"/>
                  <a:pt x="0" y="452610"/>
                </a:cubicBezTo>
              </a:path>
            </a:pathLst>
          </a:custGeom>
          <a:noFill/>
          <a:ln w="41275">
            <a:solidFill>
              <a:schemeClr val="tx1"/>
            </a:solidFill>
            <a:tailEnd type="stealth" w="med" len="lg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89" tIns="32945" rIns="65889" bIns="329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sz="1153"/>
          </a:p>
        </p:txBody>
      </p:sp>
    </p:spTree>
    <p:extLst>
      <p:ext uri="{BB962C8B-B14F-4D97-AF65-F5344CB8AC3E}">
        <p14:creationId xmlns:p14="http://schemas.microsoft.com/office/powerpoint/2010/main" val="20059797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3" fill="hold">
                            <p:stCondLst>
                              <p:cond delay="500"/>
                            </p:stCondLst>
                            <p:childTnLst>
                              <p:par>
                                <p:cTn id="54" presetID="2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4" grpId="0" animBg="1"/>
      <p:bldP spid="5" grpId="0" animBg="1"/>
      <p:bldP spid="6" grpId="0" animBg="1"/>
      <p:bldP spid="7" grpId="0"/>
      <p:bldP spid="8" grpId="0"/>
      <p:bldP spid="9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Programowanie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 marL="0" indent="0">
              <a:buNone/>
            </a:pPr>
            <a:r>
              <a:rPr lang="pl-PL" b="1" dirty="0" smtClean="0"/>
              <a:t>Obiekt</a:t>
            </a:r>
          </a:p>
          <a:p>
            <a:pPr marL="0" indent="0">
              <a:buNone/>
            </a:pPr>
            <a:r>
              <a:rPr lang="pl-PL" dirty="0" smtClean="0"/>
              <a:t>Obiekt to taki zintegrowany zbiór zmiennych i funkcji - podobnie jak istota żywa jest zbiorem organów i procesów biochemicznych.</a:t>
            </a:r>
          </a:p>
          <a:p>
            <a:pPr marL="0" indent="0">
              <a:buNone/>
            </a:pPr>
            <a:r>
              <a:rPr lang="pl-PL" dirty="0" smtClean="0"/>
              <a:t>Zmienne mieszkające w obiektach nazywamy </a:t>
            </a:r>
            <a:r>
              <a:rPr lang="pl-PL" b="1" dirty="0" smtClean="0"/>
              <a:t>atrybutami</a:t>
            </a:r>
          </a:p>
          <a:p>
            <a:pPr marL="0" indent="0">
              <a:buNone/>
            </a:pPr>
            <a:r>
              <a:rPr lang="pl-PL" dirty="0" smtClean="0"/>
              <a:t>Funkcje </a:t>
            </a:r>
            <a:r>
              <a:rPr lang="pl-PL" dirty="0"/>
              <a:t>mieszkające w obiektach nazywamy </a:t>
            </a:r>
            <a:r>
              <a:rPr lang="pl-PL" b="1" dirty="0" smtClean="0"/>
              <a:t>metodami</a:t>
            </a:r>
          </a:p>
          <a:p>
            <a:pPr marL="0" indent="0">
              <a:buNone/>
            </a:pPr>
            <a:endParaRPr lang="pl-PL" b="1" dirty="0"/>
          </a:p>
          <a:p>
            <a:pPr marL="0" indent="0">
              <a:buNone/>
            </a:pPr>
            <a:r>
              <a:rPr lang="pl-PL" altLang="pl-PL" dirty="0" err="1" smtClean="0">
                <a:solidFill>
                  <a:srgbClr val="24292E"/>
                </a:solidFill>
                <a:latin typeface="Consolas" panose="020B0609020204030204" pitchFamily="49" charset="0"/>
              </a:rPr>
              <a:t>pies.kolor_sierści</a:t>
            </a:r>
            <a:endParaRPr lang="pl-PL" altLang="pl-PL" dirty="0" smtClean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 marL="0" indent="0">
              <a:buNone/>
            </a:pPr>
            <a:r>
              <a:rPr lang="pl-PL" altLang="pl-PL" dirty="0" err="1" smtClean="0">
                <a:solidFill>
                  <a:srgbClr val="24292E"/>
                </a:solidFill>
                <a:latin typeface="Consolas" panose="020B0609020204030204" pitchFamily="49" charset="0"/>
              </a:rPr>
              <a:t>pies.szczekaj</a:t>
            </a:r>
            <a:r>
              <a:rPr lang="pl-PL" altLang="pl-PL" dirty="0" smtClean="0">
                <a:solidFill>
                  <a:srgbClr val="24292E"/>
                </a:solidFill>
                <a:latin typeface="Consolas" panose="020B0609020204030204" pitchFamily="49" charset="0"/>
              </a:rPr>
              <a:t>()</a:t>
            </a:r>
          </a:p>
          <a:p>
            <a:pPr marL="0" indent="0">
              <a:buNone/>
            </a:pPr>
            <a:r>
              <a:rPr lang="pl-PL" altLang="pl-PL" dirty="0" err="1" smtClean="0">
                <a:solidFill>
                  <a:srgbClr val="24292E"/>
                </a:solidFill>
                <a:latin typeface="Consolas" panose="020B0609020204030204" pitchFamily="49" charset="0"/>
              </a:rPr>
              <a:t>pies.szczekaj</a:t>
            </a:r>
            <a:r>
              <a:rPr lang="pl-PL" altLang="pl-PL" dirty="0" smtClean="0">
                <a:solidFill>
                  <a:srgbClr val="24292E"/>
                </a:solidFill>
                <a:latin typeface="Consolas" panose="020B0609020204030204" pitchFamily="49" charset="0"/>
              </a:rPr>
              <a:t>(głośność</a:t>
            </a:r>
            <a:r>
              <a:rPr lang="pl-PL" altLang="pl-PL" dirty="0" smtClean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pl-PL" altLang="pl-PL" dirty="0" smtClean="0">
                <a:solidFill>
                  <a:srgbClr val="0086B3"/>
                </a:solidFill>
                <a:latin typeface="Consolas" panose="020B0609020204030204" pitchFamily="49" charset="0"/>
              </a:rPr>
              <a:t>12</a:t>
            </a:r>
            <a:r>
              <a:rPr lang="pl-PL" altLang="pl-PL" dirty="0" smtClean="0">
                <a:solidFill>
                  <a:srgbClr val="24292E"/>
                </a:solidFill>
                <a:latin typeface="Consolas" panose="020B0609020204030204" pitchFamily="49" charset="0"/>
              </a:rPr>
              <a:t>)</a:t>
            </a:r>
            <a:endParaRPr lang="pl-PL" b="1" dirty="0"/>
          </a:p>
        </p:txBody>
      </p:sp>
      <p:sp>
        <p:nvSpPr>
          <p:cNvPr id="11" name="Prostokąt 10"/>
          <p:cNvSpPr/>
          <p:nvPr/>
        </p:nvSpPr>
        <p:spPr>
          <a:xfrm>
            <a:off x="1271054" y="3121333"/>
            <a:ext cx="2041438" cy="359395"/>
          </a:xfrm>
          <a:prstGeom prst="rect">
            <a:avLst/>
          </a:prstGeom>
          <a:solidFill>
            <a:srgbClr val="92D05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89" tIns="32945" rIns="65889" bIns="329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sz="1153"/>
          </a:p>
        </p:txBody>
      </p:sp>
      <p:sp>
        <p:nvSpPr>
          <p:cNvPr id="12" name="Prostokąt 11"/>
          <p:cNvSpPr/>
          <p:nvPr/>
        </p:nvSpPr>
        <p:spPr>
          <a:xfrm>
            <a:off x="1278035" y="3468453"/>
            <a:ext cx="1602409" cy="35939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89" tIns="32945" rIns="65889" bIns="329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sz="1153"/>
          </a:p>
        </p:txBody>
      </p:sp>
      <p:sp>
        <p:nvSpPr>
          <p:cNvPr id="13" name="Prostokąt 12"/>
          <p:cNvSpPr/>
          <p:nvPr/>
        </p:nvSpPr>
        <p:spPr>
          <a:xfrm>
            <a:off x="1278034" y="3813888"/>
            <a:ext cx="3237653" cy="359395"/>
          </a:xfrm>
          <a:prstGeom prst="rect">
            <a:avLst/>
          </a:prstGeom>
          <a:solidFill>
            <a:srgbClr val="7030A0">
              <a:alpha val="50000"/>
            </a:srgb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65889" tIns="32945" rIns="65889" bIns="32945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pl-PL" sz="1153"/>
          </a:p>
        </p:txBody>
      </p:sp>
    </p:spTree>
    <p:extLst>
      <p:ext uri="{BB962C8B-B14F-4D97-AF65-F5344CB8AC3E}">
        <p14:creationId xmlns:p14="http://schemas.microsoft.com/office/powerpoint/2010/main" val="3091729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11" grpId="0" animBg="1"/>
      <p:bldP spid="12" grpId="0" animBg="1"/>
      <p:bldP spid="13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dirty="0" smtClean="0"/>
              <a:t>Programowanie</a:t>
            </a:r>
            <a:endParaRPr lang="pl-PL" dirty="0"/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l-PL" sz="2400" dirty="0" smtClean="0"/>
              <a:t>bardzo często aby zrobić coś sensownego </a:t>
            </a:r>
            <a:r>
              <a:rPr lang="pl-PL" sz="2400" dirty="0" err="1" smtClean="0"/>
              <a:t>będzimy</a:t>
            </a:r>
            <a:r>
              <a:rPr lang="pl-PL" sz="2400" dirty="0" smtClean="0"/>
              <a:t> musieli zaimportować jakąś bibliotekę. Biblioteka to luźny zbiór zmiennych, funkcji i obiektów, które w sumie udostępniają nam szereg jakichś funkcjonalności</a:t>
            </a:r>
          </a:p>
        </p:txBody>
      </p:sp>
      <p:sp>
        <p:nvSpPr>
          <p:cNvPr id="5" name="Rectangle 2"/>
          <p:cNvSpPr>
            <a:spLocks noChangeArrowheads="1"/>
          </p:cNvSpPr>
          <p:nvPr/>
        </p:nvSpPr>
        <p:spPr bwMode="auto">
          <a:xfrm>
            <a:off x="792212" y="2898281"/>
            <a:ext cx="5858991" cy="1330492"/>
          </a:xfrm>
          <a:prstGeom prst="rect">
            <a:avLst/>
          </a:prstGeom>
          <a:solidFill>
            <a:srgbClr val="F6F8FA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65889" tIns="0" rIns="65889" bIns="0" numCol="1" anchor="ctr" anchorCtr="0" compatLnSpc="1">
            <a:prstTxWarp prst="textNoShape">
              <a:avLst/>
            </a:prstTxWarp>
            <a:spAutoFit/>
          </a:bodyPr>
          <a:lstStyle/>
          <a:p>
            <a:pPr defTabSz="65891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729" dirty="0">
                <a:solidFill>
                  <a:srgbClr val="A71D5D"/>
                </a:solidFill>
                <a:latin typeface="Consolas" panose="020B0609020204030204" pitchFamily="49" charset="0"/>
              </a:rPr>
              <a:t>import</a:t>
            </a:r>
            <a:r>
              <a:rPr lang="pl-PL" altLang="pl-PL" sz="1729" dirty="0">
                <a:solidFill>
                  <a:srgbClr val="24292E"/>
                </a:solidFill>
                <a:latin typeface="Consolas" panose="020B0609020204030204" pitchFamily="49" charset="0"/>
              </a:rPr>
              <a:t> zoo </a:t>
            </a:r>
          </a:p>
          <a:p>
            <a:pPr defTabSz="65891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729" dirty="0">
                <a:solidFill>
                  <a:srgbClr val="A71D5D"/>
                </a:solidFill>
                <a:latin typeface="Consolas" panose="020B0609020204030204" pitchFamily="49" charset="0"/>
              </a:rPr>
              <a:t>import</a:t>
            </a:r>
            <a:r>
              <a:rPr lang="pl-PL" altLang="pl-PL" sz="1729" dirty="0">
                <a:solidFill>
                  <a:srgbClr val="24292E"/>
                </a:solidFill>
                <a:latin typeface="Consolas" panose="020B0609020204030204" pitchFamily="49" charset="0"/>
              </a:rPr>
              <a:t> sklep</a:t>
            </a:r>
          </a:p>
          <a:p>
            <a:pPr defTabSz="658917" eaLnBrk="0" fontAlgn="base" hangingPunct="0">
              <a:spcBef>
                <a:spcPct val="0"/>
              </a:spcBef>
              <a:spcAft>
                <a:spcPct val="0"/>
              </a:spcAft>
            </a:pPr>
            <a:endParaRPr lang="pl-PL" altLang="pl-PL" sz="1729" dirty="0">
              <a:solidFill>
                <a:srgbClr val="24292E"/>
              </a:solidFill>
              <a:latin typeface="Consolas" panose="020B0609020204030204" pitchFamily="49" charset="0"/>
            </a:endParaRPr>
          </a:p>
          <a:p>
            <a:pPr defTabSz="65891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729" dirty="0">
                <a:solidFill>
                  <a:srgbClr val="24292E"/>
                </a:solidFill>
                <a:latin typeface="Consolas" panose="020B0609020204030204" pitchFamily="49" charset="0"/>
              </a:rPr>
              <a:t>banany </a:t>
            </a:r>
            <a:r>
              <a:rPr lang="pl-PL" altLang="pl-PL" sz="1729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pl-PL" altLang="pl-PL" sz="1729" dirty="0">
                <a:solidFill>
                  <a:srgbClr val="24292E"/>
                </a:solidFill>
                <a:latin typeface="Consolas" panose="020B0609020204030204" pitchFamily="49" charset="0"/>
              </a:rPr>
              <a:t> </a:t>
            </a:r>
            <a:r>
              <a:rPr lang="pl-PL" altLang="pl-PL" sz="1729" dirty="0" err="1">
                <a:solidFill>
                  <a:srgbClr val="24292E"/>
                </a:solidFill>
                <a:latin typeface="Consolas" panose="020B0609020204030204" pitchFamily="49" charset="0"/>
              </a:rPr>
              <a:t>sklep.kup</a:t>
            </a:r>
            <a:r>
              <a:rPr lang="pl-PL" altLang="pl-PL" sz="1729" dirty="0">
                <a:solidFill>
                  <a:srgbClr val="24292E"/>
                </a:solidFill>
                <a:latin typeface="Consolas" panose="020B0609020204030204" pitchFamily="49" charset="0"/>
              </a:rPr>
              <a:t>(</a:t>
            </a:r>
            <a:r>
              <a:rPr lang="pl-PL" altLang="pl-PL" sz="1729" dirty="0">
                <a:solidFill>
                  <a:srgbClr val="ED6A43"/>
                </a:solidFill>
                <a:latin typeface="Consolas" panose="020B0609020204030204" pitchFamily="49" charset="0"/>
              </a:rPr>
              <a:t>produkt</a:t>
            </a:r>
            <a:r>
              <a:rPr lang="pl-PL" altLang="pl-PL" sz="1729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pl-PL" altLang="pl-PL" sz="1729" dirty="0">
                <a:solidFill>
                  <a:srgbClr val="183691"/>
                </a:solidFill>
                <a:latin typeface="Consolas" panose="020B0609020204030204" pitchFamily="49" charset="0"/>
              </a:rPr>
              <a:t>'banany'</a:t>
            </a:r>
            <a:r>
              <a:rPr lang="pl-PL" altLang="pl-PL" sz="1729" dirty="0">
                <a:solidFill>
                  <a:srgbClr val="24292E"/>
                </a:solidFill>
                <a:latin typeface="Consolas" panose="020B0609020204030204" pitchFamily="49" charset="0"/>
              </a:rPr>
              <a:t>, ilość</a:t>
            </a:r>
            <a:r>
              <a:rPr lang="pl-PL" altLang="pl-PL" sz="1729" dirty="0">
                <a:solidFill>
                  <a:srgbClr val="A71D5D"/>
                </a:solidFill>
                <a:latin typeface="Consolas" panose="020B0609020204030204" pitchFamily="49" charset="0"/>
              </a:rPr>
              <a:t>=</a:t>
            </a:r>
            <a:r>
              <a:rPr lang="pl-PL" altLang="pl-PL" sz="1729" dirty="0">
                <a:solidFill>
                  <a:srgbClr val="0086B3"/>
                </a:solidFill>
                <a:latin typeface="Consolas" panose="020B0609020204030204" pitchFamily="49" charset="0"/>
              </a:rPr>
              <a:t>23</a:t>
            </a:r>
            <a:r>
              <a:rPr lang="pl-PL" altLang="pl-PL" sz="1729" dirty="0">
                <a:solidFill>
                  <a:srgbClr val="24292E"/>
                </a:solidFill>
                <a:latin typeface="Consolas" panose="020B0609020204030204" pitchFamily="49" charset="0"/>
              </a:rPr>
              <a:t>) </a:t>
            </a:r>
          </a:p>
          <a:p>
            <a:pPr defTabSz="658917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pl-PL" altLang="pl-PL" sz="1729" dirty="0" err="1" smtClean="0">
                <a:solidFill>
                  <a:srgbClr val="24292E"/>
                </a:solidFill>
                <a:latin typeface="Consolas" panose="020B0609020204030204" pitchFamily="49" charset="0"/>
              </a:rPr>
              <a:t>zoo.małpa.zjedz</a:t>
            </a:r>
            <a:r>
              <a:rPr lang="pl-PL" altLang="pl-PL" sz="1729" dirty="0" smtClean="0">
                <a:solidFill>
                  <a:srgbClr val="24292E"/>
                </a:solidFill>
                <a:latin typeface="Consolas" panose="020B0609020204030204" pitchFamily="49" charset="0"/>
              </a:rPr>
              <a:t>(banany)</a:t>
            </a:r>
            <a:r>
              <a:rPr lang="pl-PL" altLang="pl-PL" sz="1729" dirty="0" smtClean="0">
                <a:latin typeface="Consolas" panose="020B0609020204030204" pitchFamily="49" charset="0"/>
              </a:rPr>
              <a:t> </a:t>
            </a:r>
            <a:endParaRPr lang="pl-PL" altLang="pl-PL" sz="1729" dirty="0">
              <a:latin typeface="Consolas" panose="020B06090202040302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46107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  <p:bldP spid="5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0164" y="693534"/>
            <a:ext cx="2952328" cy="3672408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2532" y="669086"/>
            <a:ext cx="4727668" cy="3703658"/>
          </a:xfrm>
          <a:prstGeom prst="rect">
            <a:avLst/>
          </a:prstGeom>
        </p:spPr>
      </p:pic>
      <p:sp>
        <p:nvSpPr>
          <p:cNvPr id="6" name="Prostokąt 5"/>
          <p:cNvSpPr/>
          <p:nvPr/>
        </p:nvSpPr>
        <p:spPr>
          <a:xfrm>
            <a:off x="6408836" y="3238158"/>
            <a:ext cx="1080120" cy="4348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6" rIns="91408" bIns="45706"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286814763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braz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4467" y="281991"/>
            <a:ext cx="2232247" cy="1748744"/>
          </a:xfrm>
          <a:prstGeom prst="rect">
            <a:avLst/>
          </a:prstGeom>
        </p:spPr>
      </p:pic>
      <p:pic>
        <p:nvPicPr>
          <p:cNvPr id="5" name="Obraz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180" y="2123876"/>
            <a:ext cx="7704856" cy="2846830"/>
          </a:xfrm>
          <a:prstGeom prst="rect">
            <a:avLst/>
          </a:prstGeom>
        </p:spPr>
      </p:pic>
      <p:sp>
        <p:nvSpPr>
          <p:cNvPr id="8" name="Prostokąt 7"/>
          <p:cNvSpPr/>
          <p:nvPr/>
        </p:nvSpPr>
        <p:spPr>
          <a:xfrm>
            <a:off x="3672532" y="4444752"/>
            <a:ext cx="1080120" cy="434852"/>
          </a:xfrm>
          <a:prstGeom prst="rect">
            <a:avLst/>
          </a:prstGeom>
          <a:solidFill>
            <a:schemeClr val="bg1">
              <a:lumMod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08" tIns="45706" rIns="91408" bIns="45706" rtlCol="0" anchor="ctr"/>
          <a:lstStyle/>
          <a:p>
            <a:pPr algn="ctr"/>
            <a:endParaRPr lang="pl-PL"/>
          </a:p>
        </p:txBody>
      </p:sp>
    </p:spTree>
    <p:extLst>
      <p:ext uri="{BB962C8B-B14F-4D97-AF65-F5344CB8AC3E}">
        <p14:creationId xmlns:p14="http://schemas.microsoft.com/office/powerpoint/2010/main" val="39600322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rostokąt 4"/>
          <p:cNvSpPr/>
          <p:nvPr/>
        </p:nvSpPr>
        <p:spPr>
          <a:xfrm>
            <a:off x="962554" y="303592"/>
            <a:ext cx="6860117" cy="759965"/>
          </a:xfrm>
          <a:prstGeom prst="rect">
            <a:avLst/>
          </a:prstGeom>
          <a:solidFill>
            <a:srgbClr val="3A3A3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l-PL" sz="1200"/>
          </a:p>
        </p:txBody>
      </p:sp>
      <p:sp>
        <p:nvSpPr>
          <p:cNvPr id="2" name="Tytuł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l-PL" b="1" dirty="0" smtClean="0">
                <a:solidFill>
                  <a:schemeClr val="bg1">
                    <a:lumMod val="65000"/>
                  </a:schemeClr>
                </a:solidFill>
              </a:rPr>
              <a:t>Co to jest EEG?</a:t>
            </a:r>
            <a:endParaRPr lang="pl-PL" b="1" dirty="0">
              <a:solidFill>
                <a:schemeClr val="bg1">
                  <a:lumMod val="65000"/>
                </a:schemeClr>
              </a:solidFill>
            </a:endParaRPr>
          </a:p>
        </p:txBody>
      </p:sp>
      <p:sp>
        <p:nvSpPr>
          <p:cNvPr id="3" name="Symbol zastępczy zawartości 2"/>
          <p:cNvSpPr>
            <a:spLocks noGrp="1"/>
          </p:cNvSpPr>
          <p:nvPr>
            <p:ph idx="1"/>
          </p:nvPr>
        </p:nvSpPr>
        <p:spPr>
          <a:xfrm>
            <a:off x="1305559" y="1546114"/>
            <a:ext cx="3411189" cy="3049927"/>
          </a:xfrm>
        </p:spPr>
        <p:txBody>
          <a:bodyPr>
            <a:normAutofit/>
          </a:bodyPr>
          <a:lstStyle/>
          <a:p>
            <a:pPr marL="0" indent="0" algn="ctr">
              <a:buNone/>
            </a:pPr>
            <a:r>
              <a:rPr lang="pl-PL" b="1" dirty="0" err="1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ElektroEncefaloGraf</a:t>
            </a:r>
            <a:r>
              <a:rPr lang="pl-PL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(EEG)</a:t>
            </a:r>
            <a:endParaRPr lang="pl-PL" dirty="0" smtClean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endParaRPr lang="pl-PL" sz="1800" dirty="0">
              <a:solidFill>
                <a:schemeClr val="tx1">
                  <a:lumMod val="75000"/>
                  <a:lumOff val="25000"/>
                </a:schemeClr>
              </a:solidFill>
            </a:endParaRPr>
          </a:p>
          <a:p>
            <a:pPr marL="0" indent="0" algn="ctr">
              <a:buNone/>
            </a:pPr>
            <a:r>
              <a:rPr lang="pl-PL" sz="18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elektrody rejestrują zmiany potencjału elektrycznego na powierzchni skóry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6708" y="1731641"/>
            <a:ext cx="3150555" cy="23530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7367492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defTabSz="668382">
              <a:lnSpc>
                <a:spcPct val="95000"/>
              </a:lnSpc>
            </a:pPr>
            <a:r>
              <a:rPr lang="pl-PL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EEG – elektroncefalografia</a:t>
            </a:r>
            <a:br>
              <a:rPr lang="pl-PL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</a:br>
            <a:r>
              <a:rPr lang="pl-PL" sz="2200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(ang. Electroencephalography)</a:t>
            </a:r>
            <a:endParaRPr lang="pl-PL" sz="22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2" name="Obraz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148" y="1585880"/>
            <a:ext cx="4211976" cy="2923560"/>
          </a:xfrm>
          <a:prstGeom prst="rect">
            <a:avLst/>
          </a:prstGeom>
        </p:spPr>
      </p:pic>
      <p:sp>
        <p:nvSpPr>
          <p:cNvPr id="11" name="Prostokąt 10"/>
          <p:cNvSpPr/>
          <p:nvPr/>
        </p:nvSpPr>
        <p:spPr>
          <a:xfrm>
            <a:off x="4972510" y="2233847"/>
            <a:ext cx="3269857" cy="551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z="1800" smtClean="0">
                <a:solidFill>
                  <a:schemeClr val="tx1"/>
                </a:solidFill>
              </a:rPr>
              <a:t>Wysoka rozdzielczość przestrzenna</a:t>
            </a:r>
            <a:endParaRPr lang="pl-PL" sz="1800" dirty="0">
              <a:solidFill>
                <a:schemeClr val="tx1"/>
              </a:solidFill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9604" y="2304210"/>
            <a:ext cx="406686" cy="423425"/>
          </a:xfrm>
          <a:prstGeom prst="rect">
            <a:avLst/>
          </a:prstGeom>
        </p:spPr>
      </p:pic>
      <p:sp>
        <p:nvSpPr>
          <p:cNvPr id="14" name="Prostokąt 13"/>
          <p:cNvSpPr/>
          <p:nvPr/>
        </p:nvSpPr>
        <p:spPr>
          <a:xfrm>
            <a:off x="4972510" y="2926744"/>
            <a:ext cx="3269856" cy="611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z="1800" smtClean="0">
                <a:solidFill>
                  <a:schemeClr val="tx1"/>
                </a:solidFill>
              </a:rPr>
              <a:t>Bezpośredni pomiar </a:t>
            </a:r>
          </a:p>
          <a:p>
            <a:pPr algn="ctr"/>
            <a:r>
              <a:rPr lang="pl-PL" sz="1800" smtClean="0">
                <a:solidFill>
                  <a:schemeClr val="tx1"/>
                </a:solidFill>
              </a:rPr>
              <a:t>aktywności mózgu</a:t>
            </a:r>
            <a:endParaRPr lang="pl-PL" sz="1800" dirty="0">
              <a:solidFill>
                <a:schemeClr val="tx1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75589" y="2895930"/>
            <a:ext cx="575645" cy="599338"/>
          </a:xfrm>
          <a:prstGeom prst="rect">
            <a:avLst/>
          </a:prstGeom>
        </p:spPr>
      </p:pic>
      <p:sp>
        <p:nvSpPr>
          <p:cNvPr id="15" name="Prostokąt 14"/>
          <p:cNvSpPr/>
          <p:nvPr/>
        </p:nvSpPr>
        <p:spPr>
          <a:xfrm>
            <a:off x="4972510" y="3679859"/>
            <a:ext cx="3244521" cy="3365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z="1800" smtClean="0">
                <a:solidFill>
                  <a:schemeClr val="tx1"/>
                </a:solidFill>
              </a:rPr>
              <a:t>Wysoka rozdzielczość czasowa</a:t>
            </a:r>
            <a:endParaRPr lang="pl-PL" sz="1800" dirty="0">
              <a:solidFill>
                <a:schemeClr val="tx1"/>
              </a:solidFill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5124" y="3552713"/>
            <a:ext cx="575645" cy="5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11318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Tytuł 1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defTabSz="668382">
              <a:lnSpc>
                <a:spcPct val="95000"/>
              </a:lnSpc>
            </a:pPr>
            <a:r>
              <a:rPr lang="pl-PL" sz="28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Rejestracje wewnątrzczaszkowe</a:t>
            </a:r>
            <a:r>
              <a:rPr lang="pl-PL" sz="2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/>
            </a:r>
            <a:br>
              <a:rPr lang="pl-PL" sz="2200" b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</a:br>
            <a:r>
              <a:rPr lang="pl-PL" sz="2000" i="1" smtClean="0">
                <a:solidFill>
                  <a:schemeClr val="tx1">
                    <a:lumMod val="75000"/>
                    <a:lumOff val="25000"/>
                  </a:schemeClr>
                </a:solidFill>
                <a:latin typeface="Calibri"/>
              </a:rPr>
              <a:t>(ang. Intracranial recordings)</a:t>
            </a:r>
            <a:endParaRPr lang="pl-PL" sz="2000" i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pic>
        <p:nvPicPr>
          <p:cNvPr id="3" name="Obraz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71771"/>
            <a:ext cx="4832204" cy="3773323"/>
          </a:xfrm>
          <a:prstGeom prst="rect">
            <a:avLst/>
          </a:prstGeom>
        </p:spPr>
      </p:pic>
      <p:sp>
        <p:nvSpPr>
          <p:cNvPr id="11" name="Prostokąt 10"/>
          <p:cNvSpPr/>
          <p:nvPr/>
        </p:nvSpPr>
        <p:spPr>
          <a:xfrm>
            <a:off x="4964713" y="2317215"/>
            <a:ext cx="3269857" cy="551979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z="1800" smtClean="0">
                <a:solidFill>
                  <a:schemeClr val="tx1"/>
                </a:solidFill>
              </a:rPr>
              <a:t>Wysoka rozdzielczość przestrzenna</a:t>
            </a:r>
            <a:endParaRPr lang="pl-PL" sz="1800" dirty="0">
              <a:solidFill>
                <a:schemeClr val="tx1"/>
              </a:solidFill>
            </a:endParaRPr>
          </a:p>
        </p:txBody>
      </p:sp>
      <p:pic>
        <p:nvPicPr>
          <p:cNvPr id="10" name="Obraz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27" y="2408437"/>
            <a:ext cx="406686" cy="423425"/>
          </a:xfrm>
          <a:prstGeom prst="rect">
            <a:avLst/>
          </a:prstGeom>
        </p:spPr>
      </p:pic>
      <p:sp>
        <p:nvSpPr>
          <p:cNvPr id="14" name="Prostokąt 13"/>
          <p:cNvSpPr/>
          <p:nvPr/>
        </p:nvSpPr>
        <p:spPr>
          <a:xfrm>
            <a:off x="4964712" y="3004592"/>
            <a:ext cx="3269856" cy="611018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z="1800" smtClean="0">
                <a:solidFill>
                  <a:schemeClr val="tx1"/>
                </a:solidFill>
              </a:rPr>
              <a:t>Nakierowana na mierzenie aktywności mózgu</a:t>
            </a:r>
            <a:endParaRPr lang="pl-PL" sz="1800" dirty="0">
              <a:solidFill>
                <a:schemeClr val="tx1"/>
              </a:solidFill>
            </a:endParaRPr>
          </a:p>
        </p:txBody>
      </p:sp>
      <p:pic>
        <p:nvPicPr>
          <p:cNvPr id="12" name="Obraz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93128" y="2964467"/>
            <a:ext cx="575645" cy="599338"/>
          </a:xfrm>
          <a:prstGeom prst="rect">
            <a:avLst/>
          </a:prstGeom>
        </p:spPr>
      </p:pic>
      <p:sp>
        <p:nvSpPr>
          <p:cNvPr id="15" name="Prostokąt 14"/>
          <p:cNvSpPr/>
          <p:nvPr/>
        </p:nvSpPr>
        <p:spPr>
          <a:xfrm>
            <a:off x="4964712" y="3724672"/>
            <a:ext cx="3244521" cy="336542"/>
          </a:xfrm>
          <a:prstGeom prst="rect">
            <a:avLst/>
          </a:prstGeom>
          <a:solidFill>
            <a:schemeClr val="accent3">
              <a:lumMod val="20000"/>
              <a:lumOff val="8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66840" tIns="33418" rIns="66840" bIns="33418" rtlCol="0" anchor="ctr"/>
          <a:lstStyle/>
          <a:p>
            <a:pPr algn="ctr"/>
            <a:r>
              <a:rPr lang="pl-PL" sz="1800" smtClean="0">
                <a:solidFill>
                  <a:schemeClr val="tx1"/>
                </a:solidFill>
              </a:rPr>
              <a:t>Wysoka rozdzielczość czasowa</a:t>
            </a:r>
            <a:endParaRPr lang="pl-PL" sz="1800" dirty="0">
              <a:solidFill>
                <a:schemeClr val="tx1"/>
              </a:solidFill>
            </a:endParaRPr>
          </a:p>
        </p:txBody>
      </p:sp>
      <p:pic>
        <p:nvPicPr>
          <p:cNvPr id="9" name="Obraz 8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31227" y="3590181"/>
            <a:ext cx="575645" cy="599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97191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https://upload.wikimedia.org/wikipedia/commons/3/32/Smi32neur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0164" y="484312"/>
            <a:ext cx="4906155" cy="40633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s://upload.wikimedia.org/wikipedia/commons/thumb/d/dc/PLoSBiol4.e126.Fig6fNeuron.jpg/275px-PLoSBiol4.e126.Fig6fNeuron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88756" y="2261692"/>
            <a:ext cx="2619375" cy="2286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04879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410"/>
    </mc:Choice>
    <mc:Fallback xmlns="">
      <p:transition spd="slow" advTm="11410"/>
    </mc:Fallback>
  </mc:AlternateContent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Motyw pakietu Office">
  <a:themeElements>
    <a:clrScheme name="Pakiet 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Pakiet 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Pakiet 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9976</TotalTime>
  <Words>402</Words>
  <Application>Microsoft Office PowerPoint</Application>
  <PresentationFormat>Niestandardowy</PresentationFormat>
  <Paragraphs>102</Paragraphs>
  <Slides>38</Slides>
  <Notes>4</Notes>
  <HiddenSlides>0</HiddenSlides>
  <MMClips>0</MMClips>
  <ScaleCrop>false</ScaleCrop>
  <HeadingPairs>
    <vt:vector size="4" baseType="variant">
      <vt:variant>
        <vt:lpstr>Motyw</vt:lpstr>
      </vt:variant>
      <vt:variant>
        <vt:i4>1</vt:i4>
      </vt:variant>
      <vt:variant>
        <vt:lpstr>Tytuły slajdów</vt:lpstr>
      </vt:variant>
      <vt:variant>
        <vt:i4>38</vt:i4>
      </vt:variant>
    </vt:vector>
  </HeadingPairs>
  <TitlesOfParts>
    <vt:vector size="39" baseType="lpstr">
      <vt:lpstr>Motyw pakietu Office</vt:lpstr>
      <vt:lpstr>Analiza sygnałów elektrofizjologicznych </vt:lpstr>
      <vt:lpstr>Wszystkie materiały znajdziecie…</vt:lpstr>
      <vt:lpstr>Mózgi bywają różne…</vt:lpstr>
      <vt:lpstr>Prezentacja programu PowerPoint</vt:lpstr>
      <vt:lpstr>Prezentacja programu PowerPoint</vt:lpstr>
      <vt:lpstr>Co to jest EEG?</vt:lpstr>
      <vt:lpstr>EEG – elektroncefalografia (ang. Electroencephalography)</vt:lpstr>
      <vt:lpstr>Rejestracje wewnątrzczaszkowe (ang. Intracranial recordings)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Prezentacja programu PowerPoint</vt:lpstr>
      <vt:lpstr>Analiza danych</vt:lpstr>
      <vt:lpstr>Prezentacja programu PowerPoint</vt:lpstr>
      <vt:lpstr>Prezentacja programu PowerPoint</vt:lpstr>
      <vt:lpstr>Bardziej złożone analizy</vt:lpstr>
      <vt:lpstr>Przykładowe wyniki z badań EEG</vt:lpstr>
      <vt:lpstr>Przykładowe wyniki z badań EEG</vt:lpstr>
      <vt:lpstr>Przykładowe wyniki z badań EEG</vt:lpstr>
      <vt:lpstr>Fale mózgowe – synchronizacja na różnych poziomach</vt:lpstr>
      <vt:lpstr>Prezentacja programu PowerPoint</vt:lpstr>
      <vt:lpstr>Prezentacja programu PowerPoint</vt:lpstr>
      <vt:lpstr>Integracja percepcyjna</vt:lpstr>
      <vt:lpstr>Integracja percepcyjna</vt:lpstr>
      <vt:lpstr>Integracja percepcyjna</vt:lpstr>
      <vt:lpstr>poznajemy konsolę</vt:lpstr>
      <vt:lpstr>Programowanie</vt:lpstr>
      <vt:lpstr>Programowanie</vt:lpstr>
      <vt:lpstr>Programowanie</vt:lpstr>
      <vt:lpstr>Programowanie</vt:lpstr>
      <vt:lpstr>Programowanie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 w mózgu gra, czyli neuronauka od podszewki</dc:title>
  <dc:creator>Ola</dc:creator>
  <cp:lastModifiedBy>Ola</cp:lastModifiedBy>
  <cp:revision>168</cp:revision>
  <dcterms:created xsi:type="dcterms:W3CDTF">2015-12-09T11:53:04Z</dcterms:created>
  <dcterms:modified xsi:type="dcterms:W3CDTF">2017-03-09T14:22:51Z</dcterms:modified>
</cp:coreProperties>
</file>